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xml" ContentType="application/vnd.openxmlformats-officedocument.themeOverride+xml"/>
  <Override PartName="/ppt/notesSlides/notesSlide44.xml" ContentType="application/vnd.openxmlformats-officedocument.presentationml.notesSlide+xml"/>
  <Override PartName="/ppt/theme/themeOverride2.xml" ContentType="application/vnd.openxmlformats-officedocument.themeOverride+xml"/>
  <Override PartName="/ppt/notesSlides/notesSlide45.xml" ContentType="application/vnd.openxmlformats-officedocument.presentationml.notesSlide+xml"/>
  <Override PartName="/ppt/theme/themeOverride3.xml" ContentType="application/vnd.openxmlformats-officedocument.themeOverride+xml"/>
  <Override PartName="/ppt/notesSlides/notesSlide46.xml" ContentType="application/vnd.openxmlformats-officedocument.presentationml.notesSlide+xml"/>
  <Override PartName="/ppt/theme/themeOverride4.xml" ContentType="application/vnd.openxmlformats-officedocument.themeOverride+xml"/>
  <Override PartName="/ppt/notesSlides/notesSlide47.xml" ContentType="application/vnd.openxmlformats-officedocument.presentationml.notesSlide+xml"/>
  <Override PartName="/ppt/theme/themeOverride5.xml" ContentType="application/vnd.openxmlformats-officedocument.themeOverride+xml"/>
  <Override PartName="/ppt/notesSlides/notesSlide48.xml" ContentType="application/vnd.openxmlformats-officedocument.presentationml.notesSlide+xml"/>
  <Override PartName="/ppt/theme/themeOverride6.xml" ContentType="application/vnd.openxmlformats-officedocument.themeOverride+xml"/>
  <Override PartName="/ppt/notesSlides/notesSlide49.xml" ContentType="application/vnd.openxmlformats-officedocument.presentationml.notesSlide+xml"/>
  <Override PartName="/ppt/theme/themeOverride7.xml" ContentType="application/vnd.openxmlformats-officedocument.themeOverride+xml"/>
  <Override PartName="/ppt/notesSlides/notesSlide50.xml" ContentType="application/vnd.openxmlformats-officedocument.presentationml.notesSlide+xml"/>
  <Override PartName="/ppt/theme/themeOverride8.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7"/>
  </p:notesMasterIdLst>
  <p:handoutMasterIdLst>
    <p:handoutMasterId r:id="rId98"/>
  </p:handoutMasterIdLst>
  <p:sldIdLst>
    <p:sldId id="442" r:id="rId2"/>
    <p:sldId id="443" r:id="rId3"/>
    <p:sldId id="402" r:id="rId4"/>
    <p:sldId id="347" r:id="rId5"/>
    <p:sldId id="346" r:id="rId6"/>
    <p:sldId id="348" r:id="rId7"/>
    <p:sldId id="349" r:id="rId8"/>
    <p:sldId id="441" r:id="rId9"/>
    <p:sldId id="350" r:id="rId10"/>
    <p:sldId id="351" r:id="rId11"/>
    <p:sldId id="352" r:id="rId12"/>
    <p:sldId id="353" r:id="rId13"/>
    <p:sldId id="354" r:id="rId14"/>
    <p:sldId id="355" r:id="rId15"/>
    <p:sldId id="397" r:id="rId16"/>
    <p:sldId id="370" r:id="rId17"/>
    <p:sldId id="371" r:id="rId18"/>
    <p:sldId id="372" r:id="rId19"/>
    <p:sldId id="356" r:id="rId20"/>
    <p:sldId id="357" r:id="rId21"/>
    <p:sldId id="358" r:id="rId22"/>
    <p:sldId id="426" r:id="rId23"/>
    <p:sldId id="427" r:id="rId24"/>
    <p:sldId id="360" r:id="rId25"/>
    <p:sldId id="361" r:id="rId26"/>
    <p:sldId id="362" r:id="rId27"/>
    <p:sldId id="363" r:id="rId28"/>
    <p:sldId id="364" r:id="rId29"/>
    <p:sldId id="365" r:id="rId30"/>
    <p:sldId id="366" r:id="rId31"/>
    <p:sldId id="411" r:id="rId32"/>
    <p:sldId id="367" r:id="rId33"/>
    <p:sldId id="412" r:id="rId34"/>
    <p:sldId id="413" r:id="rId35"/>
    <p:sldId id="414" r:id="rId36"/>
    <p:sldId id="415" r:id="rId37"/>
    <p:sldId id="368" r:id="rId38"/>
    <p:sldId id="369" r:id="rId39"/>
    <p:sldId id="416" r:id="rId40"/>
    <p:sldId id="431" r:id="rId41"/>
    <p:sldId id="432" r:id="rId42"/>
    <p:sldId id="417" r:id="rId43"/>
    <p:sldId id="418" r:id="rId44"/>
    <p:sldId id="433" r:id="rId45"/>
    <p:sldId id="406" r:id="rId46"/>
    <p:sldId id="324" r:id="rId47"/>
    <p:sldId id="327" r:id="rId48"/>
    <p:sldId id="325" r:id="rId49"/>
    <p:sldId id="326" r:id="rId50"/>
    <p:sldId id="328" r:id="rId51"/>
    <p:sldId id="398" r:id="rId52"/>
    <p:sldId id="445" r:id="rId53"/>
    <p:sldId id="446" r:id="rId54"/>
    <p:sldId id="437" r:id="rId55"/>
    <p:sldId id="434" r:id="rId56"/>
    <p:sldId id="374" r:id="rId57"/>
    <p:sldId id="375" r:id="rId58"/>
    <p:sldId id="376" r:id="rId59"/>
    <p:sldId id="428" r:id="rId60"/>
    <p:sldId id="377" r:id="rId61"/>
    <p:sldId id="378" r:id="rId62"/>
    <p:sldId id="379" r:id="rId63"/>
    <p:sldId id="380" r:id="rId64"/>
    <p:sldId id="381" r:id="rId65"/>
    <p:sldId id="382" r:id="rId66"/>
    <p:sldId id="383" r:id="rId67"/>
    <p:sldId id="409" r:id="rId68"/>
    <p:sldId id="430" r:id="rId69"/>
    <p:sldId id="384" r:id="rId70"/>
    <p:sldId id="410" r:id="rId71"/>
    <p:sldId id="385" r:id="rId72"/>
    <p:sldId id="386" r:id="rId73"/>
    <p:sldId id="387" r:id="rId74"/>
    <p:sldId id="423" r:id="rId75"/>
    <p:sldId id="388" r:id="rId76"/>
    <p:sldId id="389" r:id="rId77"/>
    <p:sldId id="429" r:id="rId78"/>
    <p:sldId id="391" r:id="rId79"/>
    <p:sldId id="421" r:id="rId80"/>
    <p:sldId id="447" r:id="rId81"/>
    <p:sldId id="448" r:id="rId82"/>
    <p:sldId id="419" r:id="rId83"/>
    <p:sldId id="420" r:id="rId84"/>
    <p:sldId id="422" r:id="rId85"/>
    <p:sldId id="438" r:id="rId86"/>
    <p:sldId id="392" r:id="rId87"/>
    <p:sldId id="403" r:id="rId88"/>
    <p:sldId id="405" r:id="rId89"/>
    <p:sldId id="393" r:id="rId90"/>
    <p:sldId id="394" r:id="rId91"/>
    <p:sldId id="439" r:id="rId92"/>
    <p:sldId id="444" r:id="rId93"/>
    <p:sldId id="395" r:id="rId94"/>
    <p:sldId id="396" r:id="rId95"/>
    <p:sldId id="440" r:id="rId96"/>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2787"/>
    <p:restoredTop sz="83743" autoAdjust="0"/>
  </p:normalViewPr>
  <p:slideViewPr>
    <p:cSldViewPr>
      <p:cViewPr varScale="1">
        <p:scale>
          <a:sx n="38" d="100"/>
          <a:sy n="38" d="100"/>
        </p:scale>
        <p:origin x="159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5.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image" Target="../media/image5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a:latin typeface="Verdana" pitchFamily="34" charset="0"/>
              </a:rPr>
              <a:t>Presentación de PowerPoint Nro. 1</a:t>
            </a:r>
          </a:p>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2FC6A0A-5607-4D2E-9257-1C8EACAF084F}" type="slidenum">
              <a:rPr lang="es-ES_tradnl" smtClean="0"/>
              <a:pPr/>
              <a:t>10</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246B054-38F3-47CA-A175-016112C8B721}" type="slidenum">
              <a:rPr lang="es-ES_tradnl" smtClean="0"/>
              <a:pPr/>
              <a:t>11</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12</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8F69D10-CC4F-4274-9FFA-71A68E18E382}" type="slidenum">
              <a:rPr lang="es-ES_tradnl" smtClean="0"/>
              <a:pPr/>
              <a:t>13</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2240F18-D9DD-4E8F-B8D7-F089CF6CA00A}" type="slidenum">
              <a:rPr lang="es-ES_tradnl" smtClean="0"/>
              <a:pPr/>
              <a:t>14</a:t>
            </a:fld>
            <a:endParaRPr lang="es-ES_tradn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231A760-2BCA-409F-A405-4BF92A148E62}" type="slidenum">
              <a:rPr lang="es-ES_tradnl" smtClean="0"/>
              <a:pPr/>
              <a:t>15</a:t>
            </a:fld>
            <a:endParaRPr lang="es-ES_tradn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851437CB-8738-446C-91C2-E7706E1B35AE}" type="slidenum">
              <a:rPr lang="es-ES_tradnl" smtClean="0"/>
              <a:pPr/>
              <a:t>16</a:t>
            </a:fld>
            <a:endParaRPr lang="es-ES_tradnl"/>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A3D5D75-3EB9-46D6-BDB4-6EE52A20354C}" type="slidenum">
              <a:rPr lang="es-ES_tradnl" smtClean="0"/>
              <a:pPr/>
              <a:t>17</a:t>
            </a:fld>
            <a:endParaRPr lang="es-ES_tradnl"/>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282A49BE-0EE0-4C65-A010-B795348E8C39}" type="slidenum">
              <a:rPr lang="es-ES_tradnl" smtClean="0"/>
              <a:pPr/>
              <a:t>18</a:t>
            </a:fld>
            <a:endParaRPr lang="es-ES_tradnl"/>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6FD0C78-5553-44F6-8EA9-EBB7E7361F7D}" type="slidenum">
              <a:rPr lang="es-ES_tradnl" smtClean="0"/>
              <a:pPr/>
              <a:t>19</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22939BA-B8ED-41DE-B4D3-EE646AF20D66}" type="slidenum">
              <a:rPr lang="es-ES_tradnl" smtClean="0"/>
              <a:pPr/>
              <a:t>20</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0C70245-70CD-4ABE-AE60-24D1160F952A}" type="slidenum">
              <a:rPr lang="es-ES_tradnl" smtClean="0"/>
              <a:pPr/>
              <a:t>21</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43FEA80F-7D01-4B86-8202-1BF702A76B27}" type="slidenum">
              <a:rPr lang="es-ES_tradnl" smtClean="0"/>
              <a:pPr/>
              <a:t>22</a:t>
            </a:fld>
            <a:endParaRPr lang="es-ES_tradnl"/>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B356D37-3540-4275-B92F-76F2E78D679C}" type="slidenum">
              <a:rPr lang="es-ES_tradnl" smtClean="0"/>
              <a:pPr/>
              <a:t>23</a:t>
            </a:fld>
            <a:endParaRPr lang="es-ES_tradnl"/>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B27170E-5247-4191-9ED7-CE780CFB1BBD}" type="slidenum">
              <a:rPr lang="es-ES_tradnl" smtClean="0"/>
              <a:pPr/>
              <a:t>24</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90C6452-76BE-4D33-B447-0700CC3EB48A}" type="slidenum">
              <a:rPr lang="es-ES_tradnl" smtClean="0"/>
              <a:pPr/>
              <a:t>25</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E5A8830A-9C3C-4DB4-B362-31818A6B0DA7}" type="slidenum">
              <a:rPr lang="es-ES_tradnl" smtClean="0"/>
              <a:pPr/>
              <a:t>26</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1A534A0-75C8-4408-9EA7-B98F63B339D4}" type="slidenum">
              <a:rPr lang="es-ES_tradnl" smtClean="0"/>
              <a:pPr/>
              <a:t>27</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2670872-D95F-4432-BBA0-94D28BBF691A}" type="slidenum">
              <a:rPr lang="es-ES_tradnl" smtClean="0"/>
              <a:pPr/>
              <a:t>28</a:t>
            </a:fld>
            <a:endParaRPr lang="es-ES_tradnl"/>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0572F6E-3400-476B-9AA4-383504E141C8}" type="slidenum">
              <a:rPr lang="es-ES_tradnl" smtClean="0"/>
              <a:pPr/>
              <a:t>29</a:t>
            </a:fld>
            <a:endParaRPr lang="es-ES_tradnl"/>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6</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D671072-8935-4AB3-BB1F-961E7886B80C}" type="slidenum">
              <a:rPr lang="es-ES_tradnl" smtClean="0"/>
              <a:pPr/>
              <a:t>30</a:t>
            </a:fld>
            <a:endParaRPr lang="es-ES_tradnl"/>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2540D4B-EE55-4774-B8A6-7D5CEC779C27}" type="slidenum">
              <a:rPr lang="es-ES_tradnl" smtClean="0"/>
              <a:pPr/>
              <a:t>31</a:t>
            </a:fld>
            <a:endParaRPr lang="es-ES_tradnl"/>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1561543-63E4-4870-BAF2-7D7E53D08DA4}" type="slidenum">
              <a:rPr lang="es-ES_tradnl" smtClean="0"/>
              <a:pPr/>
              <a:t>32</a:t>
            </a:fld>
            <a:endParaRPr lang="es-ES_tradnl"/>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9ACE48E-F1C4-43FE-B74C-12DEF8CDF308}" type="slidenum">
              <a:rPr lang="es-ES_tradnl" smtClean="0"/>
              <a:pPr/>
              <a:t>33</a:t>
            </a:fld>
            <a:endParaRPr lang="es-ES_tradnl"/>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2C85A98-D6E4-440B-B6B2-1E6BDECCB0AC}" type="slidenum">
              <a:rPr lang="es-ES_tradnl" smtClean="0"/>
              <a:pPr/>
              <a:t>34</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3E9E5E7A-0009-4636-B17F-863EBAC3DEB3}" type="slidenum">
              <a:rPr lang="es-ES_tradnl" smtClean="0"/>
              <a:pPr/>
              <a:t>35</a:t>
            </a:fld>
            <a:endParaRPr lang="es-ES_tradnl"/>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34B52C3-E236-445F-AAC8-4F8941E86A72}" type="slidenum">
              <a:rPr lang="es-ES_tradnl" smtClean="0"/>
              <a:pPr/>
              <a:t>36</a:t>
            </a:fld>
            <a:endParaRPr lang="es-ES_tradnl"/>
          </a:p>
        </p:txBody>
      </p:sp>
      <p:sp>
        <p:nvSpPr>
          <p:cNvPr id="122883" name="Rectangle 2"/>
          <p:cNvSpPr>
            <a:spLocks noGrp="1" noRot="1" noChangeAspect="1" noChangeArrowheads="1" noTextEdit="1"/>
          </p:cNvSpPr>
          <p:nvPr>
            <p:ph type="sldImg"/>
          </p:nvPr>
        </p:nvSpPr>
        <p:spPr>
          <a:solidFill>
            <a:srgbClr val="FFFFFF"/>
          </a:solidFill>
          <a:ln/>
        </p:spPr>
      </p:sp>
      <p:sp>
        <p:nvSpPr>
          <p:cNvPr id="12288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95738BFA-E6B6-40EE-88A4-3EDE849F3FF9}" type="slidenum">
              <a:rPr lang="es-ES_tradnl" smtClean="0"/>
              <a:pPr/>
              <a:t>37</a:t>
            </a:fld>
            <a:endParaRPr lang="es-ES_tradnl"/>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75219D9-0C93-4F31-AB10-FDE152E60A1D}" type="slidenum">
              <a:rPr lang="es-ES_tradnl" smtClean="0"/>
              <a:pPr/>
              <a:t>38</a:t>
            </a:fld>
            <a:endParaRPr lang="es-ES_tradnl"/>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8750FF28-F09D-4EA0-804D-79B90B89987B}" type="slidenum">
              <a:rPr lang="es-ES_tradnl" smtClean="0"/>
              <a:pPr/>
              <a:t>39</a:t>
            </a:fld>
            <a:endParaRPr lang="es-ES_tradnl"/>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5CA1CD-CAFE-4915-AF8D-E2136FB100DA}" type="slidenum">
              <a:rPr lang="es-ES_tradnl" smtClean="0"/>
              <a:pPr/>
              <a:t>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3ADC5C1-1FB7-4CBA-BE4B-FEF9E30712E1}" type="slidenum">
              <a:rPr lang="es-ES_tradnl" smtClean="0"/>
              <a:pPr/>
              <a:t>42</a:t>
            </a:fld>
            <a:endParaRPr lang="es-ES_tradnl"/>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A1E6D29F-1B94-4A6E-8EA3-E93F2F4D71AB}" type="slidenum">
              <a:rPr lang="es-ES_tradnl" smtClean="0"/>
              <a:pPr/>
              <a:t>43</a:t>
            </a:fld>
            <a:endParaRPr lang="es-ES_tradnl"/>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p:txBody>
          <a:bodyPr>
            <a:normAutofit fontScale="40000" lnSpcReduction="20000"/>
          </a:bodyPr>
          <a:lstStyle/>
          <a:p>
            <a:pPr>
              <a:defRPr/>
            </a:pPr>
            <a:r>
              <a:rPr lang="es-ES" b="1" dirty="0"/>
              <a:t>Atenuación por absorción atmosférica </a:t>
            </a:r>
            <a:endParaRPr lang="es-ES" dirty="0"/>
          </a:p>
          <a:p>
            <a:pPr>
              <a:defRPr/>
            </a:pPr>
            <a:r>
              <a:rPr lang="es-ES" dirty="0"/>
              <a:t>La atmosfera produce atenuación en la señal que la está atravesando. Esto se debe fundamentalmente a la presencia de vapor de agua, oxígeno y dióxido de carbono. La atenuación debida a la atmósfera es función del ángulo de elevación. Normalmente se puede obtener de una gráfica el valor de atenuación correspondiente a un ángulo de elevación de 90°.</a:t>
            </a:r>
          </a:p>
          <a:p>
            <a:pPr>
              <a:defRPr/>
            </a:pPr>
            <a:r>
              <a:rPr lang="es-ES" dirty="0"/>
              <a:t> </a:t>
            </a:r>
          </a:p>
          <a:p>
            <a:pPr>
              <a:defRPr/>
            </a:pPr>
            <a:r>
              <a:rPr lang="es-ES" b="1" dirty="0"/>
              <a:t>Atenuación por lluvia </a:t>
            </a:r>
            <a:endParaRPr lang="es-ES" dirty="0"/>
          </a:p>
          <a:p>
            <a:pPr>
              <a:defRPr/>
            </a:pPr>
            <a:r>
              <a:rPr lang="es-ES" dirty="0"/>
              <a:t> Cuando llueve sobre la zona donde está instalada una estación terrena, las señales portadoras son atenuadas conforme se propagan a través de la región del aire en donde esté lloviendo. La distancia total de las señales que viajan a través de la lluvia dependen de la altura de las nubes con relación al piso y del ángulo de elevación  de la antena de la estación. </a:t>
            </a:r>
          </a:p>
          <a:p>
            <a:pPr>
              <a:defRPr/>
            </a:pPr>
            <a:r>
              <a:rPr lang="es-ES" dirty="0"/>
              <a:t>Actualmente se puede saber con bastante precisión qué tanto se atenúa una señal por efecto de la lluvia, en función de la frecuencia de la señal y de la intensidad de la lluvia medida en milímetros sobre hora (mm/h). Las gotas de lluvia absorben energía al ser calentadas por las señales de microondas, y conforme la longitud de onda se hace comparable con el tamaño de las gotas el efecto es más severo, causando mayor atenuación en la banda </a:t>
            </a:r>
            <a:r>
              <a:rPr lang="es-ES" dirty="0" err="1"/>
              <a:t>Ka</a:t>
            </a:r>
            <a:r>
              <a:rPr lang="es-ES" dirty="0"/>
              <a:t> </a:t>
            </a:r>
            <a:br>
              <a:rPr lang="es-ES" dirty="0"/>
            </a:br>
            <a:r>
              <a:rPr lang="es-ES" dirty="0"/>
              <a:t>( = 1 cm) que en la banda </a:t>
            </a:r>
            <a:r>
              <a:rPr lang="es-ES" dirty="0" err="1"/>
              <a:t>Ku</a:t>
            </a:r>
            <a:r>
              <a:rPr lang="es-ES" dirty="0"/>
              <a:t> ( = 2 cm) o en la C ( = 5 cm). Además, una parte de la energía de la señal se dispersa al chocar ésta con las gotas de lluvia. </a:t>
            </a:r>
          </a:p>
          <a:p>
            <a:pPr>
              <a:defRPr/>
            </a:pPr>
            <a:r>
              <a:rPr lang="es-ES" dirty="0"/>
              <a:t> Como la lluvia no es permanente, para el diseño del enlace satelital resulta de interés el porcentaje de tiempo total en el que cierto valor especificado de mm/h es excedido (normalmente se toma como tiempo de referencia 1 año). Por ejemplo, decir que un cálculo de enlace ha sido diseñado considerando una intensidad o tasa de lluvia de 0,01%, significa que cuando llueva, la intensidad será mayor que la tomada como referencia en esa zona durante 0,01% del año, o sea, durante 53 minutos. </a:t>
            </a:r>
          </a:p>
          <a:p>
            <a:pPr>
              <a:defRPr/>
            </a:pPr>
            <a:r>
              <a:rPr lang="es-ES" dirty="0"/>
              <a:t> </a:t>
            </a:r>
          </a:p>
          <a:p>
            <a:pPr>
              <a:defRPr/>
            </a:pPr>
            <a:r>
              <a:rPr lang="es-ES" b="1" dirty="0"/>
              <a:t>Distorsión de retardo</a:t>
            </a:r>
            <a:endParaRPr lang="es-ES" dirty="0"/>
          </a:p>
          <a:p>
            <a:pPr>
              <a:defRPr/>
            </a:pPr>
            <a:r>
              <a:rPr lang="es-ES" dirty="0"/>
              <a:t>	La distorsión de retardo es un fenómeno particular de los medios guiados. Esta distorsión está causada por la velocidad de propagación de la señal en el medio varía con la frecuencia. Para una señal de banda limitada, la velocidad tiende a ser mayor cerca de la frecuencia central y disminuye al acercarse a los extremos de la banda. Por lo tanto, las distintas componentes en frecuencia de la señal llegarán al receptor en instantes diferentes de tiempo, dando lugar a desplazamientos en fase entre las diferentes frecuencias. </a:t>
            </a:r>
          </a:p>
          <a:p>
            <a:pPr>
              <a:defRPr/>
            </a:pPr>
            <a:r>
              <a:rPr lang="es-ES" dirty="0"/>
              <a:t>	En el caso de los medios no guiados, como las transmisiones satelitales, el problema se da con la distancia existente entre el emisor y el receptor. Por lo general para son de unos pocos segundos para lo cual se utiliza una cola, donde se almacenan los paquetes de datos.</a:t>
            </a:r>
          </a:p>
          <a:p>
            <a:pPr>
              <a:defRPr/>
            </a:pPr>
            <a:r>
              <a:rPr lang="es-ES" b="1" dirty="0"/>
              <a:t>Ruido </a:t>
            </a:r>
            <a:endParaRPr lang="es-ES" dirty="0"/>
          </a:p>
          <a:p>
            <a:pPr>
              <a:defRPr/>
            </a:pPr>
            <a:r>
              <a:rPr lang="es-ES" dirty="0"/>
              <a:t>	El ruido es aquella energía no deseada de fuentes distintas del transmisor. En cualquier dato transmitido, la señal recibida consistirá en la señal transmitida modificada, debido a las distorsiones introducidas por el sistema de transmisión, además de señales no deseadas que se insertarán en algún punto entre el emisor y el receptor. A estas últimas señales no deseadas se les denomina ruido. El ruido es el factor de mayor importancia a la hora de limitar las prestaciones de un sistema de comunicación.</a:t>
            </a:r>
          </a:p>
          <a:p>
            <a:pPr>
              <a:defRPr/>
            </a:pPr>
            <a:r>
              <a:rPr lang="es-AR" dirty="0"/>
              <a:t>	El ruido térmico es función de la temperatura</a:t>
            </a:r>
            <a:r>
              <a:rPr lang="es-AR" b="1" dirty="0"/>
              <a:t> y </a:t>
            </a:r>
            <a:r>
              <a:rPr lang="es-AR" dirty="0"/>
              <a:t>se debe a la agitación térmica de los electrones. Está presente en todos los dispositivos electrónicos y medios de transmisión y por lo tanto también en los sistemas satelitales. </a:t>
            </a:r>
            <a:endParaRPr lang="es-ES" dirty="0"/>
          </a:p>
          <a:p>
            <a:pPr>
              <a:defRPr/>
            </a:pPr>
            <a:r>
              <a:rPr lang="es-AR" dirty="0"/>
              <a:t>	</a:t>
            </a:r>
            <a:endParaRPr lang="es-ES" dirty="0"/>
          </a:p>
          <a:p>
            <a:pPr>
              <a:defRPr/>
            </a:pPr>
            <a:r>
              <a:rPr lang="es-AR" dirty="0"/>
              <a:t>	El ruido de ínter modulación se produce cuando señales de distintas frecuencias comparten el mismo medio de transmisión o cuando </a:t>
            </a:r>
            <a:r>
              <a:rPr lang="es-AR" dirty="0" err="1"/>
              <a:t>cuando</a:t>
            </a:r>
            <a:r>
              <a:rPr lang="es-AR" dirty="0"/>
              <a:t> hay alguna no linealidad en el transmisor, receptor, o en el sistema de transmisión. El efecto del ruido de ínter modulación es la aparición de señales a frecuencias que sean suma o diferencia de las dos frecuencias originales, o múltiplos de éstas. </a:t>
            </a:r>
            <a:endParaRPr lang="es-ES" dirty="0"/>
          </a:p>
          <a:p>
            <a:pPr>
              <a:defRPr/>
            </a:pPr>
            <a:r>
              <a:rPr lang="es-AR" dirty="0"/>
              <a:t> </a:t>
            </a:r>
            <a:endParaRPr lang="es-ES" dirty="0"/>
          </a:p>
          <a:p>
            <a:pPr>
              <a:defRPr/>
            </a:pPr>
            <a:r>
              <a:rPr lang="es-AR" dirty="0"/>
              <a:t>	La diafonía</a:t>
            </a:r>
            <a:r>
              <a:rPr lang="es-AR" b="1" dirty="0"/>
              <a:t> </a:t>
            </a:r>
            <a:r>
              <a:rPr lang="es-AR" dirty="0"/>
              <a:t>se trata en realidad de un acoplamiento no deseado entre las líneas que transportan las señales. Esto puede ocurrir cuando las señales no deseadas se captan en las antenas de microondas; aunque éstas se caracterizan por ser altamente direccionales, la energía de las microondas se dispersa durante la transmisión. Normalmente, la diafonía es el mismo orden de magnitud (o inferior) que el ruido térmico. </a:t>
            </a:r>
            <a:endParaRPr lang="es-ES" dirty="0"/>
          </a:p>
          <a:p>
            <a:pPr>
              <a:defRPr/>
            </a:pPr>
            <a:r>
              <a:rPr lang="es-AR" dirty="0"/>
              <a:t> </a:t>
            </a:r>
            <a:endParaRPr lang="es-ES" dirty="0"/>
          </a:p>
          <a:p>
            <a:pPr>
              <a:defRPr/>
            </a:pPr>
            <a:r>
              <a:rPr lang="es-AR" dirty="0"/>
              <a:t>	Los ruidos antes descritos son de magnitud constante y razonablemente predecible. Así pues, es posible idear un sistema de transmisión que les haga frente. </a:t>
            </a:r>
            <a:endParaRPr lang="es-ES" dirty="0"/>
          </a:p>
          <a:p>
            <a:pPr>
              <a:defRPr/>
            </a:pPr>
            <a:r>
              <a:rPr lang="es-AR" dirty="0"/>
              <a:t>	</a:t>
            </a:r>
            <a:endParaRPr lang="es-ES" dirty="0"/>
          </a:p>
          <a:p>
            <a:pPr>
              <a:defRPr/>
            </a:pPr>
            <a:r>
              <a:rPr lang="es-ES" dirty="0"/>
              <a:t>	</a:t>
            </a:r>
            <a:r>
              <a:rPr lang="es-AR" dirty="0"/>
              <a:t>El ruido impulsivo es no continuo y está constituido por pulsos o picos irregulares de corta duración y de amplitud relativamente grande. Se generan por perturbaciones electromagnéticas exteriores producidas por tormentas atmosféricas, o fallos y defectos en los sistemas de comunicación.  Por lo general no tiene mucha trascendencia para los datos analógicos, sin embargo, el ruido impulsivo es una de las fuentes principales de error en la comunicación digital de datos. </a:t>
            </a:r>
            <a:endParaRPr lang="es-ES"/>
          </a:p>
          <a:p>
            <a:pPr>
              <a:defRPr/>
            </a:pPr>
            <a:endParaRPr lang="es-ES"/>
          </a:p>
        </p:txBody>
      </p:sp>
      <p:sp>
        <p:nvSpPr>
          <p:cNvPr id="129028" name="3 Marcador de número de diapositiva"/>
          <p:cNvSpPr>
            <a:spLocks noGrp="1"/>
          </p:cNvSpPr>
          <p:nvPr>
            <p:ph type="sldNum" sz="quarter" idx="5"/>
          </p:nvPr>
        </p:nvSpPr>
        <p:spPr>
          <a:noFill/>
        </p:spPr>
        <p:txBody>
          <a:bodyPr/>
          <a:lstStyle/>
          <a:p>
            <a:fld id="{9480761F-510F-458C-B8D4-7DB771EDB5C6}" type="slidenum">
              <a:rPr lang="es-ES_tradnl" smtClean="0"/>
              <a:pPr/>
              <a:t>44</a:t>
            </a:fld>
            <a:endParaRPr lang="es-ES_trad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BC15AB4-8724-450A-908A-8A2A893F458A}" type="slidenum">
              <a:rPr lang="es-ES_tradnl" smtClean="0"/>
              <a:pPr/>
              <a:t>45</a:t>
            </a:fld>
            <a:endParaRPr lang="es-ES_tradnl"/>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DF2E6FC-2168-42D8-9C0C-7FCDB299A715}" type="slidenum">
              <a:rPr lang="es-ES_tradnl" smtClean="0"/>
              <a:pPr/>
              <a:t>46</a:t>
            </a:fld>
            <a:endParaRPr lang="es-ES_tradnl"/>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24C5ED-63F4-4DA0-B13C-07989F04873E}" type="slidenum">
              <a:rPr lang="es-ES_tradnl" smtClean="0"/>
              <a:pPr/>
              <a:t>47</a:t>
            </a:fld>
            <a:endParaRPr lang="es-ES_tradnl"/>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FA0D77B-DBD2-49EA-B576-30CF30093B8C}" type="slidenum">
              <a:rPr lang="es-ES_tradnl" smtClean="0"/>
              <a:pPr/>
              <a:t>48</a:t>
            </a:fld>
            <a:endParaRPr lang="es-ES_tradnl"/>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BB747EE0-3148-4347-B2FC-F936BA5A7199}" type="slidenum">
              <a:rPr lang="es-ES_tradnl" smtClean="0"/>
              <a:pPr/>
              <a:t>49</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D9B7D87-2052-4148-B26C-615479CA8E0A}" type="slidenum">
              <a:rPr lang="es-ES_tradnl" smtClean="0"/>
              <a:pPr/>
              <a:t>50</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51</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882942E-81B6-4294-A85D-E5EA5637085E}" type="slidenum">
              <a:rPr lang="es-ES_tradnl" smtClean="0"/>
              <a:pPr/>
              <a:t>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52</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53</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27E32A9-D9FD-45B7-9538-201EB895C0DA}" type="slidenum">
              <a:rPr lang="es-ES_tradnl" sz="1200"/>
              <a:pPr algn="r"/>
              <a:t>54</a:t>
            </a:fld>
            <a:endParaRPr lang="es-ES_tradnl" sz="12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A74F74CE-606D-4978-B334-0AEE320E1ED4}" type="slidenum">
              <a:rPr lang="es-ES" smtClean="0"/>
              <a:pPr/>
              <a:t>55</a:t>
            </a:fld>
            <a:endParaRPr lang="es-E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41791A-E4CC-491F-83B0-10580E529EFB}" type="slidenum">
              <a:rPr lang="es-ES_tradnl" smtClean="0"/>
              <a:pPr/>
              <a:t>56</a:t>
            </a:fld>
            <a:endParaRPr lang="es-ES_tradnl"/>
          </a:p>
        </p:txBody>
      </p:sp>
      <p:sp>
        <p:nvSpPr>
          <p:cNvPr id="13824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A702C7A-8B68-493F-ADB6-33A445583E35}" type="slidenum">
              <a:rPr lang="es-ES_tradnl" smtClean="0"/>
              <a:pPr/>
              <a:t>57</a:t>
            </a:fld>
            <a:endParaRPr lang="es-ES_tradnl"/>
          </a:p>
        </p:txBody>
      </p:sp>
      <p:sp>
        <p:nvSpPr>
          <p:cNvPr id="139267"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9268"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40E2DED-D3D0-4228-A7B1-E0A3A04A34E9}" type="slidenum">
              <a:rPr lang="es-ES_tradnl" smtClean="0"/>
              <a:pPr/>
              <a:t>58</a:t>
            </a:fld>
            <a:endParaRPr lang="es-ES_tradnl"/>
          </a:p>
        </p:txBody>
      </p:sp>
      <p:sp>
        <p:nvSpPr>
          <p:cNvPr id="14029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7F00F1A6-78D0-4294-A2AB-9E99280822F2}" type="slidenum">
              <a:rPr lang="es-ES_tradnl" smtClean="0"/>
              <a:pPr/>
              <a:t>59</a:t>
            </a:fld>
            <a:endParaRPr lang="es-ES_tradnl"/>
          </a:p>
        </p:txBody>
      </p:sp>
      <p:sp>
        <p:nvSpPr>
          <p:cNvPr id="141315" name="Rectangle 2"/>
          <p:cNvSpPr>
            <a:spLocks noGrp="1" noRot="1" noChangeAspec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A60C8E3-65C4-447F-B5C6-17EAE04BA32B}" type="slidenum">
              <a:rPr lang="es-ES_tradnl" smtClean="0"/>
              <a:pPr/>
              <a:t>60</a:t>
            </a:fld>
            <a:endParaRPr lang="es-ES_tradnl"/>
          </a:p>
        </p:txBody>
      </p:sp>
      <p:sp>
        <p:nvSpPr>
          <p:cNvPr id="14233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04916A6-07B5-4B01-AFD0-92C305DB61B7}" type="slidenum">
              <a:rPr lang="es-ES_tradnl" smtClean="0"/>
              <a:pPr/>
              <a:t>61</a:t>
            </a:fld>
            <a:endParaRPr lang="es-ES_tradnl"/>
          </a:p>
        </p:txBody>
      </p:sp>
      <p:sp>
        <p:nvSpPr>
          <p:cNvPr id="14336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algn="just"/>
            <a:r>
              <a:rPr lang="es-AR" sz="900" b="1" i="1">
                <a:latin typeface="Verdana" pitchFamily="34" charset="0"/>
                <a:ea typeface="Arial Unicode MS" pitchFamily="34" charset="-128"/>
                <a:cs typeface="Arial Unicode MS" pitchFamily="34" charset="-128"/>
              </a:rPr>
              <a:t>ANSI / EIA / TIA 569  ANSI / EIA / TIA 569  : Estándar de edificios comerciales para conductos y espacios de telecomunicaciones. </a:t>
            </a:r>
          </a:p>
          <a:p>
            <a:pPr algn="just"/>
            <a:r>
              <a:rPr lang="es-AR" sz="900" b="1" i="1">
                <a:latin typeface="Verdana" pitchFamily="34" charset="0"/>
                <a:ea typeface="Arial Unicode MS" pitchFamily="34" charset="-128"/>
                <a:cs typeface="Arial Unicode MS" pitchFamily="34" charset="-128"/>
              </a:rPr>
              <a:t>ANSI / EIA / TIA 570 : Estándar de edificios residenciales y pequeños comercios para cableado de telecomunicaciones. </a:t>
            </a:r>
          </a:p>
          <a:p>
            <a:pPr algn="just"/>
            <a:r>
              <a:rPr lang="es-AR" sz="900" b="1" i="1">
                <a:latin typeface="Verdana" pitchFamily="34" charset="0"/>
                <a:ea typeface="Arial Unicode MS" pitchFamily="34" charset="-128"/>
                <a:cs typeface="Arial Unicode MS" pitchFamily="34" charset="-128"/>
              </a:rPr>
              <a:t>ANSI / EIA / TIA 606: Estándar de administración de la infraestructura de telecomunicaciones de edificios comerciales. </a:t>
            </a:r>
          </a:p>
          <a:p>
            <a:pPr algn="just"/>
            <a:r>
              <a:rPr lang="es-AR" sz="900" b="1" i="1">
                <a:latin typeface="Verdana" pitchFamily="34" charset="0"/>
                <a:ea typeface="Arial Unicode MS" pitchFamily="34" charset="-128"/>
                <a:cs typeface="Arial Unicode MS" pitchFamily="34" charset="-128"/>
              </a:rPr>
              <a:t>ANSI / EIA / TIA 607:Estándar de edificios comerciales para la puesta a tierra y requerimientos de conexiones para  telecomunicaciones.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2CBCE06-E931-4BFB-B790-2D6CF7C8D199}" type="slidenum">
              <a:rPr lang="es-ES_tradnl" smtClean="0"/>
              <a:pPr/>
              <a:t>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5399372-FF65-40E7-BC73-D8D8860AB338}" type="slidenum">
              <a:rPr lang="es-ES_tradnl" smtClean="0"/>
              <a:pPr/>
              <a:t>62</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4BE966F8-0F16-482F-B13D-D69AD0B89924}" type="slidenum">
              <a:rPr lang="es-ES_tradnl" smtClean="0"/>
              <a:pPr/>
              <a:t>63</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2A5F4161-D05D-407F-8AF6-2D23050ABA52}" type="slidenum">
              <a:rPr lang="es-ES_tradnl" smtClean="0"/>
              <a:pPr/>
              <a:t>64</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4EE09592-6E8C-4414-92F4-7064B5C531E2}" type="slidenum">
              <a:rPr lang="es-ES_tradnl" smtClean="0"/>
              <a:pPr/>
              <a:t>65</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0F5ECAC-843A-48E4-BD0E-59FE669FB77E}" type="slidenum">
              <a:rPr lang="es-ES_tradnl" smtClean="0"/>
              <a:pPr/>
              <a:t>66</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43A7D1C0-40D1-445B-8233-763BCB161450}" type="slidenum">
              <a:rPr lang="es-ES_tradnl" smtClean="0"/>
              <a:pPr/>
              <a:t>67</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8D91B839-4586-4DF0-9FDE-93DF0976E510}" type="slidenum">
              <a:rPr lang="es-ES_tradnl" smtClean="0"/>
              <a:pPr/>
              <a:t>68</a:t>
            </a:fld>
            <a:endParaRPr lang="es-ES_tradnl"/>
          </a:p>
        </p:txBody>
      </p:sp>
      <p:sp>
        <p:nvSpPr>
          <p:cNvPr id="150531" name="Rectangle 2"/>
          <p:cNvSpPr>
            <a:spLocks noGrp="1" noRot="1" noChangeAspect="1" noChangeArrowheads="1" noTextEdit="1"/>
          </p:cNvSpPr>
          <p:nvPr>
            <p:ph type="sldImg"/>
          </p:nvPr>
        </p:nvSpPr>
        <p:spPr>
          <a:xfrm>
            <a:off x="1144588" y="685800"/>
            <a:ext cx="4572000" cy="3429000"/>
          </a:xfrm>
          <a:ln/>
        </p:spPr>
      </p:sp>
      <p:sp>
        <p:nvSpPr>
          <p:cNvPr id="150532" name="Rectangle 3"/>
          <p:cNvSpPr>
            <a:spLocks noGrp="1" noChangeArrowheads="1"/>
          </p:cNvSpPr>
          <p:nvPr>
            <p:ph type="body" idx="1"/>
          </p:nvPr>
        </p:nvSpPr>
        <p:spPr>
          <a:no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7BC61771-9C14-43DA-949C-2061A0C373E7}" type="slidenum">
              <a:rPr lang="es-ES_tradnl" smtClean="0"/>
              <a:pPr/>
              <a:t>69</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619404-04BF-455A-A25B-66F8367A1EF1}" type="slidenum">
              <a:rPr lang="es-ES_tradnl" smtClean="0"/>
              <a:pPr/>
              <a:t>70</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D2D9EA33-388F-4613-A30E-DF649A3F24E5}" type="slidenum">
              <a:rPr lang="es-ES_tradnl" smtClean="0"/>
              <a:pPr/>
              <a:t>71</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31ACE3AA-8C91-4521-8F32-E2CE477D4795}" type="slidenum">
              <a:rPr lang="es-ES_tradnl" smtClean="0"/>
              <a:pPr/>
              <a:t>72</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D0FC79A-7896-4CF8-A2E9-937174F32C41}" type="slidenum">
              <a:rPr lang="es-ES_tradnl" smtClean="0"/>
              <a:pPr/>
              <a:t>73</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C3609EB7-70E3-4AD7-A92C-B74BC9878BB3}" type="slidenum">
              <a:rPr lang="es-ES_tradnl" smtClean="0"/>
              <a:pPr/>
              <a:t>74</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8370173B-4569-4D57-AFCE-9E89E642A685}" type="slidenum">
              <a:rPr lang="es-ES_tradnl" smtClean="0"/>
              <a:pPr/>
              <a:t>75</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830CF14E-5D01-4CAC-A2AC-41C701E5C7BE}" type="slidenum">
              <a:rPr lang="es-ES_tradnl" smtClean="0"/>
              <a:pPr/>
              <a:t>76</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r>
              <a:rPr lang="es-AR"/>
              <a:t>Un cuarto de telecomunicaciones es el área en un edificio utilizada para el uso exclusivo de equipo asociado con el sistema de cableado de telecomunicaciones. El espacio del cuarto de comunicaciones no debe ser compartido con instalaciones eléctricas que no sean de telecomunicaciones. El cuarto de telecomunicaciones debe ser capaz de albergar equipo de telecomunicaciones, terminaciones de cable y cableado de interconexión asociado.</a:t>
            </a:r>
          </a:p>
          <a:p>
            <a:r>
              <a:rPr lang="es-AR"/>
              <a:t>El diseño de cuartos de telecomunicaciones debe considerar, además de voz y datos, la incorporación de otros sistemas de información del edificio tales como televisión por cable, alarmas, seguridad, audio y otros sistemas de telecomunicaciones.</a:t>
            </a:r>
          </a:p>
          <a:p>
            <a:r>
              <a:rPr lang="es-AR"/>
              <a:t>No hay un límite máximo en la cantidad de cuartos de telecomunicaciones que puedan haber en un edificio.</a:t>
            </a:r>
          </a:p>
          <a:p>
            <a:r>
              <a:rPr lang="es-AR"/>
              <a:t>El cuarto de equipo es un espacio centralizado de uso especifico para equipo de telecomunicaciones tal como central telefónica, equipo de cómputo y conmutador de video.</a:t>
            </a:r>
          </a:p>
          <a:p>
            <a:r>
              <a:rPr lang="es-AR"/>
              <a:t>Todas las funciones de un cuarto de telecomunicaciones pueden ser proporcionadas por un cuarto de equipo. Los cuartos de equipo se consideran distintos de los cuartos de telecomunicaciones por la naturaleza, costo, tamaño y complejidad del equipo que contiene.</a:t>
            </a:r>
          </a:p>
          <a:p>
            <a:r>
              <a:rPr lang="es-AR"/>
              <a:t>Los cuartos de equipo incluyen espacio de trabajo para personal de telecomunicaciones. Todo edificio debe contener un cuarto de telecomunicaciones o un cuarto de equipo los requerimientos del cuarto de equipo se especifican en los estandares ANSI/TIA/EIA-568 y ANSI/TIA/EIA-569.</a:t>
            </a:r>
          </a:p>
          <a:p>
            <a:r>
              <a:rPr lang="es-AR"/>
              <a:t>Los cuartos de telecomunicaciones proporcionan varias funciones diferentes a los sistemas de cableado y a menudo son tratados como subsistemas diferentes dentro de la jerarquía de estos.</a:t>
            </a:r>
            <a:endParaRPr lang="es-E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B871BEE-EC0E-428D-AA25-8721D6AC7B61}" type="slidenum">
              <a:rPr lang="es-ES_tradnl" smtClean="0"/>
              <a:pPr/>
              <a:t>77</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78</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79</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80</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81</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045B4FC-1991-478C-8267-F79FED7529B8}" type="slidenum">
              <a:rPr lang="es-ES_tradnl" sz="1200"/>
              <a:pPr algn="r"/>
              <a:t>8</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62D2E1F4-F80D-42D0-A901-3342AB0C3A12}" type="slidenum">
              <a:rPr lang="es-ES_tradnl" smtClean="0"/>
              <a:pPr/>
              <a:t>82</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BF8A84D9-11FE-47AC-A6EC-79F2FDB3C584}" type="slidenum">
              <a:rPr lang="es-ES_tradnl" smtClean="0"/>
              <a:pPr/>
              <a:t>83</a:t>
            </a:fld>
            <a:endParaRPr lang="es-ES_tradnl"/>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539AEBEF-C82A-4A28-A35E-60D208D5D78A}" type="slidenum">
              <a:rPr lang="es-ES_tradnl" smtClean="0"/>
              <a:pPr/>
              <a:t>84</a:t>
            </a:fld>
            <a:endParaRPr lang="es-ES_tradnl"/>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marL="2057400" lvl="4" indent="-228600"/>
            <a:r>
              <a:rPr lang="es-ES" b="1"/>
              <a:t>Administración del sistema de cableado</a:t>
            </a:r>
            <a:endParaRPr lang="es-AR" b="1"/>
          </a:p>
          <a:p>
            <a:pPr marL="2057400" lvl="4" indent="-228600"/>
            <a:r>
              <a:rPr lang="es-ES" b="1"/>
              <a:t>La administración del sistema de cableado incluye la documentación de los cables, terminaciones de los mismos, cruzadas, paneles de “patcheo”, armarios de telecomunicaciones y otros espacios ocupados por los sistemas de telecomunicaciones.</a:t>
            </a:r>
          </a:p>
          <a:p>
            <a:pPr marL="1143000" lvl="2" indent="-228600"/>
            <a:r>
              <a:rPr lang="es-ES" b="1"/>
              <a:t>La documentación es un componente de la máxima importancia para la operación y el mantenimiento de los sistemas de telecomunicaciones. Dicha documentación puede ser totalmente sobre papel, pero hoy en día resulta mucho más aconsejable la utilización de sistemas basados en computadoras. Resulta importante poder disponer, en todo momento, de la documentación actualizada, y fácilmente actualizable, dada la gran variabilidad de las instalaciones debido a mudanzas, incorporación de nuevos servicios, expansión de los existentes, etc.</a:t>
            </a:r>
          </a:p>
          <a:p>
            <a:pPr marL="1143000" lvl="2" indent="-228600"/>
            <a:r>
              <a:rPr lang="es-ES" b="1"/>
              <a:t>La norma TIA/EIA 606 proporciona una guía que puede ser de utilidad para la ejecución de la administración de los sistemas de cableado. Los principales fabricantes de equipamiento para cableado disponen también de software específico para administración.</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AE851F0-EA0A-4A6D-B2EA-71537F0AB0A1}" type="slidenum">
              <a:rPr lang="es-ES_tradnl" smtClean="0"/>
              <a:pPr/>
              <a:t>86</a:t>
            </a:fld>
            <a:endParaRPr lang="es-ES_tradnl"/>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DCDEA14-DD61-4D6D-A2D6-EA6720C0E615}" type="slidenum">
              <a:rPr lang="es-ES_tradnl" smtClean="0"/>
              <a:pPr/>
              <a:t>87</a:t>
            </a:fld>
            <a:endParaRPr lang="es-ES_tradnl"/>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1986DAA5-2E1D-4DA4-9D21-09840E8ABA28}" type="slidenum">
              <a:rPr lang="es-ES_tradnl" smtClean="0"/>
              <a:pPr/>
              <a:t>88</a:t>
            </a:fld>
            <a:endParaRPr lang="es-ES_tradnl"/>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83BD49F5-FE67-4150-9CC0-96C51CE89075}" type="slidenum">
              <a:rPr lang="es-ES_tradnl" smtClean="0"/>
              <a:pPr/>
              <a:t>89</a:t>
            </a:fld>
            <a:endParaRPr lang="es-ES_tradnl"/>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AF8B7089-97B3-4AAE-8CF1-78DAE4723F46}" type="slidenum">
              <a:rPr lang="es-ES_tradnl" smtClean="0"/>
              <a:pPr/>
              <a:t>90</a:t>
            </a:fld>
            <a:endParaRPr lang="es-ES_tradnl"/>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DCF67596-4FD3-4BF0-B07E-3942C0D52E94}" type="slidenum">
              <a:rPr lang="es-ES_tradnl" smtClean="0"/>
              <a:pPr/>
              <a:t>93</a:t>
            </a:fld>
            <a:endParaRPr lang="es-ES_tradnl"/>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3E0CF706-78F7-46A5-AEE2-C20EE33A16E3}" type="slidenum">
              <a:rPr lang="es-ES_tradnl" smtClean="0"/>
              <a:pPr/>
              <a:t>94</a:t>
            </a:fld>
            <a:endParaRPr lang="es-ES_tradnl"/>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BA911FC-DC36-43E3-98E9-46E19D3BD3C5}" type="slidenum">
              <a:rPr lang="es-ES_tradnl" smtClean="0"/>
              <a:pPr/>
              <a:t>9</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6.png"/><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8.png"/><Relationship Id="rId5" Type="http://schemas.openxmlformats.org/officeDocument/2006/relationships/oleObject" Target="../embeddings/oleObject10.bin"/><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http://www.nahuelsat.com.ar/espaniol/archivos/galeria/Nahuel_1_icon.gi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33.png"/><Relationship Id="rId4"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9.png"/><Relationship Id="rId4" Type="http://schemas.openxmlformats.org/officeDocument/2006/relationships/oleObject" Target="../embeddings/oleObject13.bin"/></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42.png"/><Relationship Id="rId4" Type="http://schemas.openxmlformats.org/officeDocument/2006/relationships/oleObject" Target="../embeddings/oleObject14.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43.png"/><Relationship Id="rId4" Type="http://schemas.openxmlformats.org/officeDocument/2006/relationships/oleObject" Target="../embeddings/oleObject15.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46.png"/><Relationship Id="rId4" Type="http://schemas.openxmlformats.org/officeDocument/2006/relationships/oleObject" Target="../embeddings/oleObject18.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47.png"/><Relationship Id="rId4" Type="http://schemas.openxmlformats.org/officeDocument/2006/relationships/oleObject" Target="../embeddings/oleObject19.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en.wikipedia.org/wiki/File:Rj45plug-8p8c.png" TargetMode="Externa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8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83.xml"/><Relationship Id="rId7"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54.png"/><Relationship Id="rId5" Type="http://schemas.openxmlformats.org/officeDocument/2006/relationships/oleObject" Target="../embeddings/oleObject20.bin"/><Relationship Id="rId4" Type="http://schemas.openxmlformats.org/officeDocument/2006/relationships/image" Target="../media/image56.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55.png"/><Relationship Id="rId4" Type="http://schemas.openxmlformats.org/officeDocument/2006/relationships/oleObject" Target="../embeddings/oleObject22.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58.png"/><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image" Target="../media/image57.png"/><Relationship Id="rId4" Type="http://schemas.openxmlformats.org/officeDocument/2006/relationships/oleObject" Target="../embeddings/oleObject24.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59.png"/><Relationship Id="rId4" Type="http://schemas.openxmlformats.org/officeDocument/2006/relationships/oleObject" Target="../embeddings/oleObject26.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28.bin"/><Relationship Id="rId5" Type="http://schemas.openxmlformats.org/officeDocument/2006/relationships/image" Target="../media/image60.png"/><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gradFill rotWithShape="0">
            <a:gsLst>
              <a:gs pos="0">
                <a:srgbClr val="FF9900"/>
              </a:gs>
              <a:gs pos="100000">
                <a:srgbClr val="FFFFFF"/>
              </a:gs>
            </a:gsLst>
            <a:lin ang="5400000" scaled="1"/>
          </a:gra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a:solidFill>
                  <a:srgbClr val="333399"/>
                </a:solidFill>
                <a:latin typeface="Arial" pitchFamily="34" charset="0"/>
              </a:rPr>
              <a:t>2017</a:t>
            </a:r>
            <a:endParaRPr lang="es-AR" sz="4000" b="1" i="1" u="sng" dirty="0">
              <a:solidFill>
                <a:srgbClr val="333399"/>
              </a:solidFill>
              <a:latin typeface="Arial" pitchFamily="34" charset="0"/>
            </a:endParaRPr>
          </a:p>
        </p:txBody>
      </p:sp>
      <p:sp>
        <p:nvSpPr>
          <p:cNvPr id="199683" name="Rectangle 1027"/>
          <p:cNvSpPr>
            <a:spLocks noGrp="1" noChangeArrowheads="1"/>
          </p:cNvSpPr>
          <p:nvPr>
            <p:ph type="ctrTitle" idx="4294967295"/>
          </p:nvPr>
        </p:nvSpPr>
        <p:spPr>
          <a:xfrm>
            <a:off x="684212" y="332657"/>
            <a:ext cx="8136259" cy="3024336"/>
          </a:xfr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0013</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219200" y="304800"/>
            <a:ext cx="7924800" cy="762000"/>
          </a:xfrm>
          <a:solidFill>
            <a:schemeClr val="bg1"/>
          </a:solidFill>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 </a:t>
            </a:r>
          </a:p>
        </p:txBody>
      </p:sp>
      <p:pic>
        <p:nvPicPr>
          <p:cNvPr id="25603" name="Picture 3" descr="fo1"/>
          <p:cNvPicPr>
            <a:picLocks noChangeAspect="1" noChangeArrowheads="1"/>
          </p:cNvPicPr>
          <p:nvPr/>
        </p:nvPicPr>
        <p:blipFill>
          <a:blip r:embed="rId3" cstate="print"/>
          <a:srcRect/>
          <a:stretch>
            <a:fillRect/>
          </a:stretch>
        </p:blipFill>
        <p:spPr bwMode="auto">
          <a:xfrm>
            <a:off x="0" y="1219200"/>
            <a:ext cx="9144000" cy="5638800"/>
          </a:xfrm>
          <a:prstGeom prst="rect">
            <a:avLst/>
          </a:prstGeom>
          <a:noFill/>
          <a:ln w="76200">
            <a:solidFill>
              <a:schemeClr val="accent1"/>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xfrm>
            <a:off x="1219200" y="0"/>
            <a:ext cx="7924800" cy="1460500"/>
          </a:xfrm>
          <a:solidFill>
            <a:schemeClr val="bg1"/>
          </a:solidFill>
          <a:ln w="76200">
            <a:solidFill>
              <a:srgbClr val="008000"/>
            </a:solidFill>
          </a:ln>
        </p:spPr>
        <p:txBody>
          <a:bodyPr wrap="none" anchor="t"/>
          <a:lstStyle/>
          <a:p>
            <a:pPr>
              <a:defRPr/>
            </a:pPr>
            <a:r>
              <a:rPr lang="es-ES_tradnl" sz="3800" b="1" i="1" u="sng">
                <a:solidFill>
                  <a:schemeClr val="accent1"/>
                </a:solidFill>
                <a:effectLst>
                  <a:outerShdw blurRad="38100" dist="38100" dir="2700000" algn="tl">
                    <a:srgbClr val="000000"/>
                  </a:outerShdw>
                </a:effectLst>
                <a:latin typeface="Arial" charset="0"/>
              </a:rPr>
              <a:t>CANALES DE TRANSMISION</a:t>
            </a:r>
            <a:br>
              <a:rPr lang="es-ES_tradnl" sz="3800" b="1" i="1" u="sng">
                <a:solidFill>
                  <a:schemeClr val="accent1"/>
                </a:solidFill>
                <a:effectLst>
                  <a:outerShdw blurRad="38100" dist="38100" dir="2700000" algn="tl">
                    <a:srgbClr val="000000"/>
                  </a:outerShdw>
                </a:effectLst>
                <a:latin typeface="Arial" charset="0"/>
              </a:rPr>
            </a:br>
            <a:r>
              <a:rPr lang="es-ES_tradnl" sz="3400" b="1" i="1" u="sng">
                <a:solidFill>
                  <a:schemeClr val="accent1"/>
                </a:solidFill>
                <a:effectLst>
                  <a:outerShdw blurRad="38100" dist="38100" dir="2700000" algn="tl">
                    <a:srgbClr val="000000"/>
                  </a:outerShdw>
                </a:effectLst>
                <a:latin typeface="Arial" charset="0"/>
              </a:rPr>
              <a:t>VENTAJAS DE LAS FIBRAS OPTICAS</a:t>
            </a:r>
            <a:endParaRPr lang="es-ES_tradnl" sz="4000" b="1">
              <a:solidFill>
                <a:schemeClr val="accent1"/>
              </a:solidFill>
              <a:effectLst>
                <a:outerShdw blurRad="38100" dist="38100" dir="2700000" algn="tl">
                  <a:srgbClr val="000000"/>
                </a:outerShdw>
              </a:effectLst>
              <a:latin typeface="Arial" charset="0"/>
            </a:endParaRPr>
          </a:p>
        </p:txBody>
      </p:sp>
      <p:sp>
        <p:nvSpPr>
          <p:cNvPr id="26627" name="Freeform 1027"/>
          <p:cNvSpPr>
            <a:spLocks/>
          </p:cNvSpPr>
          <p:nvPr/>
        </p:nvSpPr>
        <p:spPr bwMode="auto">
          <a:xfrm>
            <a:off x="560388" y="1538288"/>
            <a:ext cx="8154987" cy="1587"/>
          </a:xfrm>
          <a:custGeom>
            <a:avLst/>
            <a:gdLst>
              <a:gd name="T0" fmla="*/ 0 w 5564"/>
              <a:gd name="T1" fmla="*/ 0 h 1"/>
              <a:gd name="T2" fmla="*/ 2147483647 w 5564"/>
              <a:gd name="T3" fmla="*/ 0 h 1"/>
              <a:gd name="T4" fmla="*/ 0 60000 65536"/>
              <a:gd name="T5" fmla="*/ 0 60000 65536"/>
              <a:gd name="T6" fmla="*/ 0 w 5564"/>
              <a:gd name="T7" fmla="*/ 0 h 1"/>
              <a:gd name="T8" fmla="*/ 5564 w 5564"/>
              <a:gd name="T9" fmla="*/ 1 h 1"/>
            </a:gdLst>
            <a:ahLst/>
            <a:cxnLst>
              <a:cxn ang="T4">
                <a:pos x="T0" y="T1"/>
              </a:cxn>
              <a:cxn ang="T5">
                <a:pos x="T2" y="T3"/>
              </a:cxn>
            </a:cxnLst>
            <a:rect l="T6" t="T7" r="T8" b="T9"/>
            <a:pathLst>
              <a:path w="5564" h="1">
                <a:moveTo>
                  <a:pt x="0" y="0"/>
                </a:moveTo>
                <a:lnTo>
                  <a:pt x="5563" y="0"/>
                </a:lnTo>
              </a:path>
            </a:pathLst>
          </a:custGeom>
          <a:noFill/>
          <a:ln w="635">
            <a:solidFill>
              <a:srgbClr val="0000FF"/>
            </a:solidFill>
            <a:round/>
            <a:headEnd/>
            <a:tailEnd/>
          </a:ln>
        </p:spPr>
        <p:txBody>
          <a:bodyPr/>
          <a:lstStyle/>
          <a:p>
            <a:endParaRPr lang="es-ES"/>
          </a:p>
        </p:txBody>
      </p:sp>
      <p:sp>
        <p:nvSpPr>
          <p:cNvPr id="125956" name="Rectangle 1028"/>
          <p:cNvSpPr>
            <a:spLocks noGrp="1" noChangeArrowheads="1"/>
          </p:cNvSpPr>
          <p:nvPr>
            <p:ph type="body" idx="1"/>
          </p:nvPr>
        </p:nvSpPr>
        <p:spPr>
          <a:xfrm>
            <a:off x="457200" y="1600200"/>
            <a:ext cx="8686800" cy="4959350"/>
          </a:xfrm>
          <a:solidFill>
            <a:schemeClr val="bg1"/>
          </a:solidFill>
          <a:ln w="76200">
            <a:solidFill>
              <a:schemeClr val="accent1"/>
            </a:solidFill>
          </a:ln>
        </p:spPr>
        <p:txBody>
          <a:bodyPr wrap="none"/>
          <a:lstStyle/>
          <a:p>
            <a:pPr marL="596900" indent="-596900">
              <a:lnSpc>
                <a:spcPct val="91000"/>
              </a:lnSpc>
              <a:spcBef>
                <a:spcPct val="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Inviolabilidad de la información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Eliminación de lazos de Tierra</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Inmunidad a descargas Atmosféricas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Inmunidad a las interferencias electromagnéticas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Seguridad ?????</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Posibilidad de trabajar a mayor velocidad</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Facilidad de Instalación???   </a:t>
            </a:r>
            <a:r>
              <a:rPr lang="es-ES_tradnl" sz="2500" b="1" i="1">
                <a:solidFill>
                  <a:schemeClr val="accent1"/>
                </a:solidFill>
                <a:effectLst>
                  <a:outerShdw blurRad="38100" dist="38100" dir="2700000" algn="tl">
                    <a:srgbClr val="000000"/>
                  </a:outerShdw>
                </a:effectLst>
                <a:latin typeface="Arial" pitchFamily="34" charset="0"/>
                <a:sym typeface="Wingdings" pitchFamily="2" charset="2"/>
              </a:rPr>
              <a:t></a:t>
            </a:r>
            <a:r>
              <a:rPr lang="es-ES_tradnl" sz="2500" b="1" i="1">
                <a:solidFill>
                  <a:schemeClr val="accent1"/>
                </a:solidFill>
                <a:effectLst>
                  <a:outerShdw blurRad="38100" dist="38100" dir="2700000" algn="tl">
                    <a:srgbClr val="000000"/>
                  </a:outerShdw>
                </a:effectLst>
                <a:latin typeface="Arial" pitchFamily="34" charset="0"/>
              </a:rPr>
              <a:t> </a:t>
            </a:r>
            <a:r>
              <a:rPr lang="es-ES_tradnl" sz="2500" b="1" i="1">
                <a:solidFill>
                  <a:schemeClr val="accent1"/>
                </a:solidFill>
                <a:effectLst>
                  <a:outerShdw blurRad="38100" dist="38100" dir="2700000" algn="tl">
                    <a:srgbClr val="000000"/>
                  </a:outerShdw>
                </a:effectLst>
                <a:latin typeface="Arial" pitchFamily="34" charset="0"/>
                <a:sym typeface="Wingdings" pitchFamily="2" charset="2"/>
              </a:rPr>
              <a:t></a:t>
            </a:r>
            <a:r>
              <a:rPr lang="es-ES_tradnl" sz="2500" b="1" i="1">
                <a:solidFill>
                  <a:schemeClr val="accent1"/>
                </a:solidFill>
                <a:effectLst>
                  <a:outerShdw blurRad="38100" dist="38100" dir="2700000" algn="tl">
                    <a:srgbClr val="000000"/>
                  </a:outerShdw>
                </a:effectLst>
                <a:latin typeface="Arial" pitchFamily="34" charset="0"/>
              </a:rPr>
              <a:t> (Capacitación)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a:solidFill>
                  <a:schemeClr val="accent1"/>
                </a:solidFill>
                <a:effectLst>
                  <a:outerShdw blurRad="38100" dist="38100" dir="2700000" algn="tl">
                    <a:srgbClr val="000000"/>
                  </a:outerShdw>
                </a:effectLst>
                <a:latin typeface="Arial" pitchFamily="34" charset="0"/>
              </a:rPr>
              <a:t>Baja Atenuación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1752600" y="228600"/>
            <a:ext cx="6705600" cy="13716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Tipos </a:t>
            </a:r>
          </a:p>
        </p:txBody>
      </p:sp>
      <p:sp>
        <p:nvSpPr>
          <p:cNvPr id="27651" name="Text Box 2051"/>
          <p:cNvSpPr txBox="1">
            <a:spLocks noChangeArrowheads="1"/>
          </p:cNvSpPr>
          <p:nvPr/>
        </p:nvSpPr>
        <p:spPr bwMode="auto">
          <a:xfrm>
            <a:off x="352425" y="2057400"/>
            <a:ext cx="3544888" cy="3441700"/>
          </a:xfrm>
          <a:prstGeom prst="rect">
            <a:avLst/>
          </a:prstGeom>
          <a:noFill/>
          <a:ln w="9525">
            <a:noFill/>
            <a:miter lim="800000"/>
            <a:headEnd/>
            <a:tailEnd/>
          </a:ln>
        </p:spPr>
        <p:txBody>
          <a:bodyPr>
            <a:spAutoFit/>
          </a:bodyPr>
          <a:lstStyle/>
          <a:p>
            <a:pPr algn="ctr">
              <a:buFont typeface="Wingdings" pitchFamily="2" charset="2"/>
              <a:buChar char="§"/>
            </a:pPr>
            <a:r>
              <a:rPr lang="es-ES_tradnl" sz="4400" b="1" i="1">
                <a:solidFill>
                  <a:schemeClr val="accent1"/>
                </a:solidFill>
                <a:latin typeface="Arial" pitchFamily="34" charset="0"/>
              </a:rPr>
              <a:t>Monomodo</a:t>
            </a:r>
          </a:p>
          <a:p>
            <a:pPr algn="ctr">
              <a:buFont typeface="Wingdings" pitchFamily="2" charset="2"/>
              <a:buChar char="§"/>
            </a:pPr>
            <a:endParaRPr lang="es-ES_tradnl" sz="4400" b="1" i="1">
              <a:solidFill>
                <a:schemeClr val="accent1"/>
              </a:solidFill>
              <a:latin typeface="Arial" pitchFamily="34" charset="0"/>
            </a:endParaRPr>
          </a:p>
          <a:p>
            <a:pPr algn="ctr">
              <a:buFont typeface="Wingdings" pitchFamily="2" charset="2"/>
              <a:buChar char="§"/>
            </a:pPr>
            <a:endParaRPr lang="es-ES_tradnl" sz="4400" b="1" i="1">
              <a:solidFill>
                <a:schemeClr val="accent1"/>
              </a:solidFill>
              <a:latin typeface="Arial" pitchFamily="34" charset="0"/>
            </a:endParaRPr>
          </a:p>
          <a:p>
            <a:pPr algn="ctr">
              <a:buFont typeface="Wingdings" pitchFamily="2" charset="2"/>
              <a:buChar char="§"/>
            </a:pPr>
            <a:endParaRPr lang="es-ES_tradnl" sz="4400" b="1" i="1">
              <a:solidFill>
                <a:schemeClr val="accent1"/>
              </a:solidFill>
              <a:latin typeface="Arial" pitchFamily="34" charset="0"/>
            </a:endParaRPr>
          </a:p>
          <a:p>
            <a:pPr algn="ctr">
              <a:buFont typeface="Wingdings" pitchFamily="2" charset="2"/>
              <a:buChar char="§"/>
            </a:pPr>
            <a:r>
              <a:rPr lang="es-ES_tradnl" sz="4400" b="1" i="1">
                <a:solidFill>
                  <a:schemeClr val="accent1"/>
                </a:solidFill>
                <a:latin typeface="Arial" pitchFamily="34" charset="0"/>
              </a:rPr>
              <a:t>Multimodo</a:t>
            </a:r>
            <a:endParaRPr lang="es-AR" sz="4400" b="1" i="1">
              <a:solidFill>
                <a:schemeClr val="accent1"/>
              </a:solidFill>
              <a:latin typeface="Arial" pitchFamily="34" charset="0"/>
            </a:endParaRPr>
          </a:p>
        </p:txBody>
      </p:sp>
      <p:pic>
        <p:nvPicPr>
          <p:cNvPr id="27652" name="Picture 2052" descr="monomodo"/>
          <p:cNvPicPr>
            <a:picLocks noChangeAspect="1" noChangeArrowheads="1"/>
          </p:cNvPicPr>
          <p:nvPr/>
        </p:nvPicPr>
        <p:blipFill>
          <a:blip r:embed="rId3" cstate="print">
            <a:lum bright="-20000" contrast="20000"/>
          </a:blip>
          <a:srcRect/>
          <a:stretch>
            <a:fillRect/>
          </a:stretch>
        </p:blipFill>
        <p:spPr bwMode="auto">
          <a:xfrm>
            <a:off x="4079875" y="1828800"/>
            <a:ext cx="4759325" cy="2133600"/>
          </a:xfrm>
          <a:prstGeom prst="rect">
            <a:avLst/>
          </a:prstGeom>
          <a:noFill/>
          <a:ln w="76200">
            <a:solidFill>
              <a:schemeClr val="accent1"/>
            </a:solidFill>
            <a:miter lim="800000"/>
            <a:headEnd/>
            <a:tailEnd/>
          </a:ln>
        </p:spPr>
      </p:pic>
      <p:pic>
        <p:nvPicPr>
          <p:cNvPr id="27653" name="Picture 2053" descr="multimodo"/>
          <p:cNvPicPr>
            <a:picLocks noChangeAspect="1" noChangeArrowheads="1"/>
          </p:cNvPicPr>
          <p:nvPr/>
        </p:nvPicPr>
        <p:blipFill>
          <a:blip r:embed="rId4" cstate="print">
            <a:lum bright="-20000" contrast="20000"/>
          </a:blip>
          <a:srcRect/>
          <a:stretch>
            <a:fillRect/>
          </a:stretch>
        </p:blipFill>
        <p:spPr bwMode="auto">
          <a:xfrm>
            <a:off x="4079875" y="4191000"/>
            <a:ext cx="4759325" cy="2286000"/>
          </a:xfrm>
          <a:prstGeom prst="rect">
            <a:avLst/>
          </a:prstGeom>
          <a:noFill/>
          <a:ln w="76200">
            <a:solidFill>
              <a:schemeClr val="accent1"/>
            </a:solid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524000" y="304800"/>
            <a:ext cx="7162800" cy="1219200"/>
          </a:xfrm>
          <a:solidFill>
            <a:schemeClr val="bg1"/>
          </a:solidFill>
          <a:ln w="76200">
            <a:solidFill>
              <a:srgbClr val="008000"/>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a:t>
            </a:r>
            <a:br>
              <a:rPr lang="es-ES_tradnl" b="1" i="1">
                <a:solidFill>
                  <a:schemeClr val="accent1"/>
                </a:solidFill>
                <a:effectLst>
                  <a:outerShdw blurRad="38100" dist="38100" dir="2700000" algn="tl">
                    <a:srgbClr val="000000"/>
                  </a:outerShdw>
                </a:effectLst>
                <a:latin typeface="Arial" charset="0"/>
              </a:rPr>
            </a:br>
            <a:r>
              <a:rPr lang="es-ES_tradnl" sz="4000" b="1" i="1">
                <a:solidFill>
                  <a:schemeClr val="accent1"/>
                </a:solidFill>
                <a:effectLst>
                  <a:outerShdw blurRad="38100" dist="38100" dir="2700000" algn="tl">
                    <a:srgbClr val="000000"/>
                  </a:outerShdw>
                </a:effectLst>
                <a:latin typeface="Arial" charset="0"/>
              </a:rPr>
              <a:t>Tipos y Usos</a:t>
            </a:r>
          </a:p>
        </p:txBody>
      </p:sp>
      <p:sp>
        <p:nvSpPr>
          <p:cNvPr id="28675" name="Rectangle 3"/>
          <p:cNvSpPr>
            <a:spLocks noGrp="1" noChangeArrowheads="1"/>
          </p:cNvSpPr>
          <p:nvPr>
            <p:ph type="body" idx="1"/>
          </p:nvPr>
        </p:nvSpPr>
        <p:spPr>
          <a:xfrm>
            <a:off x="533400" y="1752600"/>
            <a:ext cx="8153400" cy="4724400"/>
          </a:xfrm>
          <a:solidFill>
            <a:schemeClr val="bg1"/>
          </a:solidFill>
          <a:ln w="76200">
            <a:solidFill>
              <a:schemeClr val="accent1"/>
            </a:solidFill>
          </a:ln>
        </p:spPr>
        <p:txBody>
          <a:bodyPr/>
          <a:lstStyle/>
          <a:p>
            <a:pPr>
              <a:lnSpc>
                <a:spcPct val="90000"/>
              </a:lnSpc>
            </a:pPr>
            <a:r>
              <a:rPr lang="es-ES_tradnl" sz="3600" b="1" i="1">
                <a:solidFill>
                  <a:schemeClr val="accent1"/>
                </a:solidFill>
                <a:latin typeface="Arial" pitchFamily="34" charset="0"/>
              </a:rPr>
              <a:t>Monomodo : </a:t>
            </a:r>
            <a:r>
              <a:rPr lang="es-ES_tradnl" sz="2000" b="1" i="1">
                <a:solidFill>
                  <a:schemeClr val="accent1"/>
                </a:solidFill>
                <a:latin typeface="Arial" pitchFamily="34" charset="0"/>
              </a:rPr>
              <a:t>Un solo modo de propagación y es la que menor dispersión tiene.</a:t>
            </a:r>
          </a:p>
          <a:p>
            <a:pPr>
              <a:lnSpc>
                <a:spcPct val="90000"/>
              </a:lnSpc>
            </a:pPr>
            <a:endParaRPr lang="es-ES_tradnl" sz="2000" b="1" i="1">
              <a:solidFill>
                <a:schemeClr val="accent1"/>
              </a:solidFill>
              <a:latin typeface="Arial" pitchFamily="34" charset="0"/>
            </a:endParaRPr>
          </a:p>
          <a:p>
            <a:pPr lvl="1">
              <a:lnSpc>
                <a:spcPct val="90000"/>
              </a:lnSpc>
            </a:pPr>
            <a:r>
              <a:rPr lang="es-ES_tradnl" b="1" i="1">
                <a:solidFill>
                  <a:schemeClr val="accent1"/>
                </a:solidFill>
                <a:latin typeface="Arial" pitchFamily="34" charset="0"/>
              </a:rPr>
              <a:t>Ventajas </a:t>
            </a:r>
          </a:p>
          <a:p>
            <a:pPr lvl="2">
              <a:lnSpc>
                <a:spcPct val="90000"/>
              </a:lnSpc>
            </a:pPr>
            <a:r>
              <a:rPr lang="es-ES_tradnl" sz="2000" b="1" i="1">
                <a:solidFill>
                  <a:schemeClr val="accent1"/>
                </a:solidFill>
                <a:latin typeface="Arial" pitchFamily="34" charset="0"/>
              </a:rPr>
              <a:t>Gran capacidad de Transmisión &gt;10 Gbit/seg</a:t>
            </a:r>
          </a:p>
          <a:p>
            <a:pPr lvl="2">
              <a:lnSpc>
                <a:spcPct val="90000"/>
              </a:lnSpc>
            </a:pPr>
            <a:r>
              <a:rPr lang="es-ES_tradnl" sz="2000" b="1" i="1">
                <a:solidFill>
                  <a:schemeClr val="accent1"/>
                </a:solidFill>
                <a:latin typeface="Arial" pitchFamily="34" charset="0"/>
              </a:rPr>
              <a:t>Grandes distancias : &gt;150 Km entre repetidores</a:t>
            </a:r>
          </a:p>
          <a:p>
            <a:pPr lvl="1">
              <a:lnSpc>
                <a:spcPct val="90000"/>
              </a:lnSpc>
            </a:pPr>
            <a:r>
              <a:rPr lang="es-ES_tradnl" b="1" i="1">
                <a:solidFill>
                  <a:schemeClr val="accent1"/>
                </a:solidFill>
                <a:latin typeface="Arial" pitchFamily="34" charset="0"/>
              </a:rPr>
              <a:t>Desventajas </a:t>
            </a:r>
          </a:p>
          <a:p>
            <a:pPr lvl="2">
              <a:lnSpc>
                <a:spcPct val="90000"/>
              </a:lnSpc>
            </a:pPr>
            <a:r>
              <a:rPr lang="es-ES_tradnl" sz="2000" b="1" i="1">
                <a:solidFill>
                  <a:schemeClr val="accent1"/>
                </a:solidFill>
                <a:latin typeface="Arial" pitchFamily="34" charset="0"/>
              </a:rPr>
              <a:t>Circuitos Electrónicos de Gran Complejidad</a:t>
            </a:r>
          </a:p>
          <a:p>
            <a:pPr lvl="2">
              <a:lnSpc>
                <a:spcPct val="90000"/>
              </a:lnSpc>
            </a:pPr>
            <a:r>
              <a:rPr lang="es-ES_tradnl" sz="2000" b="1" i="1">
                <a:solidFill>
                  <a:schemeClr val="accent1"/>
                </a:solidFill>
                <a:latin typeface="Arial" pitchFamily="34" charset="0"/>
              </a:rPr>
              <a:t>Alto Costo de Conexión</a:t>
            </a:r>
          </a:p>
          <a:p>
            <a:pPr lvl="1">
              <a:lnSpc>
                <a:spcPct val="90000"/>
              </a:lnSpc>
            </a:pPr>
            <a:r>
              <a:rPr lang="es-ES_tradnl" b="1" i="1">
                <a:solidFill>
                  <a:schemeClr val="accent1"/>
                </a:solidFill>
                <a:latin typeface="Arial" pitchFamily="34" charset="0"/>
              </a:rPr>
              <a:t>Usos </a:t>
            </a:r>
          </a:p>
          <a:p>
            <a:pPr lvl="2">
              <a:lnSpc>
                <a:spcPct val="90000"/>
              </a:lnSpc>
            </a:pPr>
            <a:r>
              <a:rPr lang="es-ES_tradnl" sz="2000" b="1" i="1">
                <a:solidFill>
                  <a:schemeClr val="accent1"/>
                </a:solidFill>
                <a:latin typeface="Arial" pitchFamily="34" charset="0"/>
              </a:rPr>
              <a:t>Telefonía, CATV y Redes WAN</a:t>
            </a:r>
          </a:p>
          <a:p>
            <a:pPr lvl="2">
              <a:lnSpc>
                <a:spcPct val="90000"/>
              </a:lnSpc>
            </a:pPr>
            <a:endParaRPr lang="es-AR" sz="2000" b="1" i="1">
              <a:solidFill>
                <a:schemeClr val="accent1"/>
              </a:solidFill>
              <a:latin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447800" y="152400"/>
            <a:ext cx="7151688" cy="14478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Tipos y Usos</a:t>
            </a:r>
          </a:p>
        </p:txBody>
      </p:sp>
      <p:sp>
        <p:nvSpPr>
          <p:cNvPr id="29699" name="Rectangle 3"/>
          <p:cNvSpPr>
            <a:spLocks noGrp="1" noChangeArrowheads="1"/>
          </p:cNvSpPr>
          <p:nvPr>
            <p:ph type="body" idx="1"/>
          </p:nvPr>
        </p:nvSpPr>
        <p:spPr>
          <a:xfrm>
            <a:off x="685800" y="2133600"/>
            <a:ext cx="8018463" cy="4724400"/>
          </a:xfrm>
          <a:solidFill>
            <a:schemeClr val="bg1"/>
          </a:solidFill>
          <a:ln w="76200">
            <a:solidFill>
              <a:schemeClr val="accent1"/>
            </a:solidFill>
          </a:ln>
        </p:spPr>
        <p:txBody>
          <a:bodyPr/>
          <a:lstStyle/>
          <a:p>
            <a:r>
              <a:rPr lang="es-ES_tradnl" sz="3600" b="1" i="1">
                <a:solidFill>
                  <a:schemeClr val="tx2"/>
                </a:solidFill>
                <a:latin typeface="Arial" pitchFamily="34" charset="0"/>
              </a:rPr>
              <a:t>Multinomodo : </a:t>
            </a:r>
            <a:r>
              <a:rPr lang="es-ES_tradnl" sz="2000" b="1" i="1">
                <a:solidFill>
                  <a:schemeClr val="tx2"/>
                </a:solidFill>
                <a:latin typeface="Arial" pitchFamily="34" charset="0"/>
              </a:rPr>
              <a:t>Varios modos de propagación.</a:t>
            </a:r>
          </a:p>
          <a:p>
            <a:endParaRPr lang="es-ES_tradnl" sz="2000" b="1" i="1">
              <a:solidFill>
                <a:schemeClr val="tx2"/>
              </a:solidFill>
              <a:latin typeface="Arial" pitchFamily="34" charset="0"/>
            </a:endParaRPr>
          </a:p>
          <a:p>
            <a:pPr lvl="1"/>
            <a:r>
              <a:rPr lang="es-ES_tradnl" b="1" i="1">
                <a:solidFill>
                  <a:schemeClr val="tx2"/>
                </a:solidFill>
                <a:latin typeface="Arial" pitchFamily="34" charset="0"/>
              </a:rPr>
              <a:t>Ventajas </a:t>
            </a:r>
          </a:p>
          <a:p>
            <a:pPr lvl="2"/>
            <a:r>
              <a:rPr lang="es-ES_tradnl" sz="2000" b="1" i="1">
                <a:solidFill>
                  <a:schemeClr val="tx2"/>
                </a:solidFill>
                <a:latin typeface="Arial" pitchFamily="34" charset="0"/>
              </a:rPr>
              <a:t>Circuitos Electrónicos de menor Complejidad </a:t>
            </a:r>
          </a:p>
          <a:p>
            <a:pPr lvl="2"/>
            <a:r>
              <a:rPr lang="es-ES_tradnl" sz="2000" b="1" i="1">
                <a:solidFill>
                  <a:schemeClr val="tx2"/>
                </a:solidFill>
                <a:latin typeface="Arial" pitchFamily="34" charset="0"/>
              </a:rPr>
              <a:t>Bajo Costo de Conexión </a:t>
            </a:r>
          </a:p>
          <a:p>
            <a:pPr lvl="1"/>
            <a:r>
              <a:rPr lang="es-ES_tradnl" b="1" i="1">
                <a:solidFill>
                  <a:schemeClr val="tx2"/>
                </a:solidFill>
                <a:latin typeface="Arial" pitchFamily="34" charset="0"/>
              </a:rPr>
              <a:t>Desventajas </a:t>
            </a:r>
          </a:p>
          <a:p>
            <a:pPr lvl="2"/>
            <a:r>
              <a:rPr lang="es-ES_tradnl" sz="2000" b="1" i="1">
                <a:solidFill>
                  <a:schemeClr val="tx2"/>
                </a:solidFill>
                <a:latin typeface="Arial" pitchFamily="34" charset="0"/>
              </a:rPr>
              <a:t>Distancia Limitada &lt; 30 Km  (2,5 Km Normalmente)</a:t>
            </a:r>
          </a:p>
          <a:p>
            <a:pPr lvl="2"/>
            <a:r>
              <a:rPr lang="es-ES_tradnl" sz="2000" b="1" i="1">
                <a:solidFill>
                  <a:schemeClr val="tx2"/>
                </a:solidFill>
                <a:latin typeface="Arial" pitchFamily="34" charset="0"/>
              </a:rPr>
              <a:t>Baja Capacidad de Transmisión &lt; 300 Mbit/seg</a:t>
            </a:r>
          </a:p>
          <a:p>
            <a:pPr lvl="1"/>
            <a:r>
              <a:rPr lang="es-ES_tradnl" b="1" i="1">
                <a:solidFill>
                  <a:schemeClr val="tx2"/>
                </a:solidFill>
                <a:latin typeface="Arial" pitchFamily="34" charset="0"/>
              </a:rPr>
              <a:t>Usos </a:t>
            </a:r>
          </a:p>
          <a:p>
            <a:pPr lvl="2"/>
            <a:r>
              <a:rPr lang="es-ES_tradnl" sz="2000" b="1" i="1">
                <a:solidFill>
                  <a:schemeClr val="tx2"/>
                </a:solidFill>
                <a:latin typeface="Arial" pitchFamily="34" charset="0"/>
              </a:rPr>
              <a:t>Redes  LAN , Seguridad y Señalización</a:t>
            </a:r>
          </a:p>
          <a:p>
            <a:pPr lvl="2"/>
            <a:endParaRPr lang="es-AR" sz="2000" b="1" i="1">
              <a:solidFill>
                <a:schemeClr val="tx2"/>
              </a:solidFill>
              <a:latin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050"/>
          <p:cNvSpPr>
            <a:spLocks noGrp="1" noChangeArrowheads="1"/>
          </p:cNvSpPr>
          <p:nvPr>
            <p:ph type="title"/>
          </p:nvPr>
        </p:nvSpPr>
        <p:spPr>
          <a:xfrm>
            <a:off x="1066800" y="0"/>
            <a:ext cx="7772400" cy="1143000"/>
          </a:xfrm>
          <a:solidFill>
            <a:schemeClr val="bg1"/>
          </a:solidFill>
          <a:ln w="76200">
            <a:solidFill>
              <a:schemeClr val="accent1"/>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p>
        </p:txBody>
      </p:sp>
      <p:graphicFrame>
        <p:nvGraphicFramePr>
          <p:cNvPr id="3074" name="Object 2048"/>
          <p:cNvGraphicFramePr>
            <a:graphicFrameLocks noChangeAspect="1"/>
          </p:cNvGraphicFramePr>
          <p:nvPr/>
        </p:nvGraphicFramePr>
        <p:xfrm>
          <a:off x="381000" y="1219200"/>
          <a:ext cx="8458200" cy="5334000"/>
        </p:xfrm>
        <a:graphic>
          <a:graphicData uri="http://schemas.openxmlformats.org/presentationml/2006/ole">
            <mc:AlternateContent xmlns:mc="http://schemas.openxmlformats.org/markup-compatibility/2006">
              <mc:Choice xmlns:v="urn:schemas-microsoft-com:vml" Requires="v">
                <p:oleObj spid="_x0000_s3104" name="Imagen de mapa de bits" r:id="rId4" imgW="6190476" imgH="3828571" progId="PBrush">
                  <p:embed/>
                </p:oleObj>
              </mc:Choice>
              <mc:Fallback>
                <p:oleObj name="Imagen de mapa de bits" r:id="rId4" imgW="6190476" imgH="3828571" progId="PBrush">
                  <p:embed/>
                  <p:pic>
                    <p:nvPicPr>
                      <p:cNvPr id="0" name="Object 2048"/>
                      <p:cNvPicPr>
                        <a:picLocks noChangeAspect="1" noChangeArrowheads="1"/>
                      </p:cNvPicPr>
                      <p:nvPr/>
                    </p:nvPicPr>
                    <p:blipFill>
                      <a:blip r:embed="rId5">
                        <a:lum contrast="80000"/>
                        <a:extLst>
                          <a:ext uri="{28A0092B-C50C-407E-A947-70E740481C1C}">
                            <a14:useLocalDpi xmlns:a14="http://schemas.microsoft.com/office/drawing/2010/main" val="0"/>
                          </a:ext>
                        </a:extLst>
                      </a:blip>
                      <a:srcRect/>
                      <a:stretch>
                        <a:fillRect/>
                      </a:stretch>
                    </p:blipFill>
                    <p:spPr bwMode="auto">
                      <a:xfrm>
                        <a:off x="381000" y="1219200"/>
                        <a:ext cx="8458200" cy="5334000"/>
                      </a:xfrm>
                      <a:prstGeom prst="rect">
                        <a:avLst/>
                      </a:prstGeom>
                      <a:noFill/>
                      <a:ln w="762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371600" y="381000"/>
            <a:ext cx="7391400" cy="1143000"/>
          </a:xfrm>
          <a:solidFill>
            <a:schemeClr val="bg1"/>
          </a:solidFill>
          <a:ln w="76200">
            <a:solidFill>
              <a:srgbClr val="008000"/>
            </a:solidFill>
          </a:ln>
        </p:spPr>
        <p:txBody>
          <a:bodyPr/>
          <a:lstStyle/>
          <a:p>
            <a:pPr>
              <a:defRPr/>
            </a:pPr>
            <a:r>
              <a:rPr lang="es-ES_tradnl" b="1" i="1">
                <a:effectLst>
                  <a:outerShdw blurRad="38100" dist="38100" dir="2700000" algn="tl">
                    <a:srgbClr val="000000"/>
                  </a:outerShdw>
                </a:effectLst>
                <a:latin typeface="Arial" charset="0"/>
              </a:rPr>
              <a:t>Radiocomunicaciones</a:t>
            </a:r>
          </a:p>
        </p:txBody>
      </p:sp>
      <p:sp>
        <p:nvSpPr>
          <p:cNvPr id="30723" name="Rectangle 3"/>
          <p:cNvSpPr>
            <a:spLocks noGrp="1" noChangeArrowheads="1"/>
          </p:cNvSpPr>
          <p:nvPr>
            <p:ph type="body" idx="1"/>
          </p:nvPr>
        </p:nvSpPr>
        <p:spPr>
          <a:xfrm>
            <a:off x="633413" y="1905000"/>
            <a:ext cx="8299450" cy="4648200"/>
          </a:xfrm>
          <a:solidFill>
            <a:schemeClr val="bg1"/>
          </a:solidFill>
          <a:ln w="76200">
            <a:solidFill>
              <a:schemeClr val="accent1"/>
            </a:solidFill>
          </a:ln>
        </p:spPr>
        <p:txBody>
          <a:bodyPr/>
          <a:lstStyle/>
          <a:p>
            <a:pPr algn="just">
              <a:lnSpc>
                <a:spcPct val="90000"/>
              </a:lnSpc>
            </a:pPr>
            <a:r>
              <a:rPr lang="es-ES_tradnl" i="1">
                <a:solidFill>
                  <a:schemeClr val="accent1"/>
                </a:solidFill>
                <a:latin typeface="Arial" pitchFamily="34" charset="0"/>
              </a:rPr>
              <a:t>Técnica que permite el Intercambio de información entre dos puntos geográficos mediante la transmisión de ondas electromagnéticas.</a:t>
            </a:r>
          </a:p>
          <a:p>
            <a:pPr algn="just">
              <a:lnSpc>
                <a:spcPct val="90000"/>
              </a:lnSpc>
            </a:pPr>
            <a:r>
              <a:rPr lang="es-ES_tradnl" i="1">
                <a:solidFill>
                  <a:schemeClr val="accent1"/>
                </a:solidFill>
                <a:latin typeface="Arial" pitchFamily="34" charset="0"/>
              </a:rPr>
              <a:t>Se propagan a la velocidad de la Luz (300 Km/seg Aprox).</a:t>
            </a:r>
          </a:p>
          <a:p>
            <a:pPr algn="just">
              <a:lnSpc>
                <a:spcPct val="90000"/>
              </a:lnSpc>
            </a:pPr>
            <a:r>
              <a:rPr lang="es-ES_tradnl" i="1">
                <a:solidFill>
                  <a:schemeClr val="accent1"/>
                </a:solidFill>
                <a:latin typeface="Arial" pitchFamily="34" charset="0"/>
              </a:rPr>
              <a:t>La propagación de dichas ondas se realiza mediante el uso de Antenas (Transmisor/Receptor).</a:t>
            </a:r>
            <a:endParaRPr lang="es-AR" i="1">
              <a:solidFill>
                <a:schemeClr val="accent1"/>
              </a:solidFill>
              <a:latin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354138" y="304800"/>
            <a:ext cx="7485062" cy="14478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Propagación de Ondas de Radio</a:t>
            </a:r>
            <a:endParaRPr lang="es-AR" b="1" i="1">
              <a:solidFill>
                <a:schemeClr val="accent1"/>
              </a:solidFill>
              <a:effectLst>
                <a:outerShdw blurRad="38100" dist="38100" dir="2700000" algn="tl">
                  <a:srgbClr val="000000"/>
                </a:outerShdw>
              </a:effectLst>
              <a:latin typeface="Arial" charset="0"/>
            </a:endParaRPr>
          </a:p>
        </p:txBody>
      </p:sp>
      <p:sp>
        <p:nvSpPr>
          <p:cNvPr id="31747" name="Rectangle 3"/>
          <p:cNvSpPr>
            <a:spLocks noGrp="1" noChangeArrowheads="1"/>
          </p:cNvSpPr>
          <p:nvPr>
            <p:ph type="body" idx="1"/>
          </p:nvPr>
        </p:nvSpPr>
        <p:spPr>
          <a:xfrm>
            <a:off x="685800" y="2362200"/>
            <a:ext cx="8153400" cy="3657600"/>
          </a:xfrm>
          <a:solidFill>
            <a:schemeClr val="bg1"/>
          </a:solidFill>
          <a:ln w="76200">
            <a:solidFill>
              <a:schemeClr val="accent1"/>
            </a:solidFill>
          </a:ln>
        </p:spPr>
        <p:txBody>
          <a:bodyPr/>
          <a:lstStyle/>
          <a:p>
            <a:r>
              <a:rPr lang="es-ES_tradnl" i="1">
                <a:solidFill>
                  <a:schemeClr val="accent1"/>
                </a:solidFill>
                <a:latin typeface="Arial" pitchFamily="34" charset="0"/>
              </a:rPr>
              <a:t>Se pueden propagar de acuerdo a los siguientes modos :</a:t>
            </a:r>
          </a:p>
          <a:p>
            <a:pPr lvl="1"/>
            <a:r>
              <a:rPr lang="es-ES_tradnl" sz="3200" i="1">
                <a:solidFill>
                  <a:schemeClr val="accent1"/>
                </a:solidFill>
                <a:latin typeface="Arial" pitchFamily="34" charset="0"/>
              </a:rPr>
              <a:t>Por onda Terrestre</a:t>
            </a:r>
          </a:p>
          <a:p>
            <a:pPr lvl="1"/>
            <a:r>
              <a:rPr lang="es-ES_tradnl" sz="3200" i="1">
                <a:solidFill>
                  <a:schemeClr val="accent1"/>
                </a:solidFill>
                <a:latin typeface="Arial" pitchFamily="34" charset="0"/>
              </a:rPr>
              <a:t>En Línea Recta (Alcance Visual)</a:t>
            </a:r>
          </a:p>
          <a:p>
            <a:pPr lvl="1"/>
            <a:r>
              <a:rPr lang="es-ES_tradnl" sz="3200" i="1">
                <a:solidFill>
                  <a:schemeClr val="accent1"/>
                </a:solidFill>
                <a:latin typeface="Arial" pitchFamily="34" charset="0"/>
              </a:rPr>
              <a:t>Por Onda Espacial (Ionosfera)</a:t>
            </a:r>
            <a:endParaRPr lang="es-AR" sz="3200" i="1">
              <a:solidFill>
                <a:schemeClr val="accent1"/>
              </a:solidFill>
              <a:latin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074"/>
          <p:cNvSpPr>
            <a:spLocks noGrp="1" noChangeArrowheads="1"/>
          </p:cNvSpPr>
          <p:nvPr>
            <p:ph type="title"/>
          </p:nvPr>
        </p:nvSpPr>
        <p:spPr>
          <a:xfrm>
            <a:off x="1143000" y="304800"/>
            <a:ext cx="7620000" cy="12954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Espectro de Radiofrecuencias</a:t>
            </a:r>
            <a:endParaRPr lang="es-AR" b="1" i="1">
              <a:solidFill>
                <a:schemeClr val="accent1"/>
              </a:solidFill>
              <a:effectLst>
                <a:outerShdw blurRad="38100" dist="38100" dir="2700000" algn="tl">
                  <a:srgbClr val="000000"/>
                </a:outerShdw>
              </a:effectLst>
              <a:latin typeface="Arial" charset="0"/>
            </a:endParaRPr>
          </a:p>
        </p:txBody>
      </p:sp>
      <p:pic>
        <p:nvPicPr>
          <p:cNvPr id="32771" name="Picture 3075" descr="espectro"/>
          <p:cNvPicPr>
            <a:picLocks noChangeAspect="1" noChangeArrowheads="1"/>
          </p:cNvPicPr>
          <p:nvPr/>
        </p:nvPicPr>
        <p:blipFill>
          <a:blip r:embed="rId3" cstate="print">
            <a:lum bright="-20000" contrast="20000"/>
          </a:blip>
          <a:srcRect/>
          <a:stretch>
            <a:fillRect/>
          </a:stretch>
        </p:blipFill>
        <p:spPr bwMode="auto">
          <a:xfrm>
            <a:off x="457200" y="1905000"/>
            <a:ext cx="8382000" cy="4572000"/>
          </a:xfrm>
          <a:prstGeom prst="rect">
            <a:avLst/>
          </a:prstGeom>
          <a:noFill/>
          <a:ln w="76200">
            <a:solidFill>
              <a:schemeClr val="accent1"/>
            </a:solid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295400" y="304800"/>
            <a:ext cx="75438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Microondas</a:t>
            </a:r>
          </a:p>
        </p:txBody>
      </p:sp>
      <p:sp>
        <p:nvSpPr>
          <p:cNvPr id="33795" name="Text Box 3"/>
          <p:cNvSpPr txBox="1">
            <a:spLocks noChangeArrowheads="1"/>
          </p:cNvSpPr>
          <p:nvPr/>
        </p:nvSpPr>
        <p:spPr bwMode="auto">
          <a:xfrm>
            <a:off x="609600" y="1905000"/>
            <a:ext cx="8153400" cy="4740275"/>
          </a:xfrm>
          <a:prstGeom prst="rect">
            <a:avLst/>
          </a:prstGeom>
          <a:solidFill>
            <a:schemeClr val="bg1"/>
          </a:solidFill>
          <a:ln w="76200">
            <a:solidFill>
              <a:schemeClr val="accent1"/>
            </a:solidFill>
            <a:miter lim="800000"/>
            <a:headEnd/>
            <a:tailEnd/>
          </a:ln>
        </p:spPr>
        <p:txBody>
          <a:bodyPr>
            <a:spAutoFit/>
          </a:bodyPr>
          <a:lstStyle/>
          <a:p>
            <a:pPr algn="just">
              <a:buClr>
                <a:srgbClr val="00FFFF"/>
              </a:buClr>
              <a:buFont typeface="Wingdings" pitchFamily="2" charset="2"/>
              <a:buChar char="v"/>
            </a:pPr>
            <a:r>
              <a:rPr lang="es-ES_tradnl" sz="3000" i="1">
                <a:solidFill>
                  <a:schemeClr val="tx2"/>
                </a:solidFill>
                <a:latin typeface="Arial" pitchFamily="34" charset="0"/>
              </a:rPr>
              <a:t>Técnica de comunicación con medios inalámbricos, compuestas por una haz radioeléctrico entre 2 estaciones (Transmisora – Receptora).</a:t>
            </a:r>
          </a:p>
          <a:p>
            <a:pPr algn="just">
              <a:buClr>
                <a:srgbClr val="00FFFF"/>
              </a:buClr>
              <a:buFont typeface="Wingdings" pitchFamily="2" charset="2"/>
              <a:buChar char="v"/>
            </a:pPr>
            <a:r>
              <a:rPr lang="es-ES_tradnl" sz="3000" i="1">
                <a:solidFill>
                  <a:schemeClr val="tx2"/>
                </a:solidFill>
                <a:latin typeface="Arial" pitchFamily="34" charset="0"/>
              </a:rPr>
              <a:t>Se utiliza en redes de Topología Tipo WAN y LAN para algunos ISPs.</a:t>
            </a:r>
          </a:p>
          <a:p>
            <a:pPr algn="just">
              <a:buClr>
                <a:srgbClr val="00FFFF"/>
              </a:buClr>
              <a:buFont typeface="Wingdings" pitchFamily="2" charset="2"/>
              <a:buChar char="v"/>
            </a:pPr>
            <a:r>
              <a:rPr lang="es-ES_tradnl" sz="3000" i="1">
                <a:solidFill>
                  <a:schemeClr val="tx2"/>
                </a:solidFill>
                <a:latin typeface="Arial" pitchFamily="34" charset="0"/>
              </a:rPr>
              <a:t>Utiliza una banda UHF y SHF puede configurarse para diferentes frecuencias y   con diferentes codificaciones de acuerdo a cada canal</a:t>
            </a:r>
            <a:r>
              <a:rPr lang="es-ES_tradnl" sz="3000">
                <a:solidFill>
                  <a:schemeClr val="tx2"/>
                </a:solidFill>
                <a:latin typeface="Arial" pitchFamily="34" charset="0"/>
              </a:rPr>
              <a:t>.</a:t>
            </a:r>
            <a:endParaRPr lang="es-ES_tradnl" sz="2400">
              <a:solidFill>
                <a:schemeClr val="tx2"/>
              </a:solidFill>
              <a:latin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933825"/>
            <a:ext cx="9144000" cy="2689225"/>
          </a:xfrm>
          <a:gradFill rotWithShape="0">
            <a:gsLst>
              <a:gs pos="0">
                <a:srgbClr val="FF9900"/>
              </a:gs>
              <a:gs pos="100000">
                <a:srgbClr val="FFFFFF"/>
              </a:gs>
            </a:gsLst>
            <a:lin ang="5400000" scaled="1"/>
          </a:gra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FontTx/>
              <a:buNone/>
            </a:pPr>
            <a:r>
              <a:rPr lang="es-AR" sz="3600" b="1" i="1" u="sng" dirty="0">
                <a:solidFill>
                  <a:srgbClr val="333399"/>
                </a:solidFill>
                <a:latin typeface="Arial" pitchFamily="34" charset="0"/>
              </a:rPr>
              <a:t>2017</a:t>
            </a:r>
          </a:p>
        </p:txBody>
      </p:sp>
      <p:sp>
        <p:nvSpPr>
          <p:cNvPr id="201731" name="Rectangle 3"/>
          <p:cNvSpPr>
            <a:spLocks noGrp="1" noChangeArrowheads="1"/>
          </p:cNvSpPr>
          <p:nvPr>
            <p:ph type="ctrTitle" idx="4294967295"/>
          </p:nvPr>
        </p:nvSpPr>
        <p:spPr>
          <a:xfrm>
            <a:off x="395288" y="0"/>
            <a:ext cx="8496300" cy="3500439"/>
          </a:xfr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0013</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371600" y="304800"/>
            <a:ext cx="77724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Microondas</a:t>
            </a:r>
          </a:p>
        </p:txBody>
      </p:sp>
      <p:sp>
        <p:nvSpPr>
          <p:cNvPr id="34819" name="Text Box 3"/>
          <p:cNvSpPr txBox="1">
            <a:spLocks noChangeArrowheads="1"/>
          </p:cNvSpPr>
          <p:nvPr/>
        </p:nvSpPr>
        <p:spPr bwMode="auto">
          <a:xfrm>
            <a:off x="381000" y="2133600"/>
            <a:ext cx="8575675" cy="4137025"/>
          </a:xfrm>
          <a:prstGeom prst="rect">
            <a:avLst/>
          </a:prstGeom>
          <a:solidFill>
            <a:schemeClr val="bg1"/>
          </a:solidFill>
          <a:ln w="76200">
            <a:solidFill>
              <a:srgbClr val="00CCFF"/>
            </a:solidFill>
            <a:miter lim="800000"/>
            <a:headEnd/>
            <a:tailEnd/>
          </a:ln>
        </p:spPr>
        <p:txBody>
          <a:bodyPr>
            <a:spAutoFit/>
          </a:bodyPr>
          <a:lstStyle/>
          <a:p>
            <a:pPr algn="just">
              <a:buClr>
                <a:srgbClr val="00FFFF"/>
              </a:buClr>
              <a:buFont typeface="Wingdings" pitchFamily="2" charset="2"/>
              <a:buChar char="v"/>
            </a:pPr>
            <a:r>
              <a:rPr lang="es-ES_tradnl" sz="2600" b="1" i="1">
                <a:solidFill>
                  <a:schemeClr val="tx2"/>
                </a:solidFill>
                <a:latin typeface="Arial" pitchFamily="34" charset="0"/>
              </a:rPr>
              <a:t>Las estaciones deben tener alcance visual dando lugar al uso de repetidoras intermedias (Filtradoras y Regeneradoras).</a:t>
            </a:r>
          </a:p>
          <a:p>
            <a:pPr algn="just">
              <a:buClr>
                <a:srgbClr val="00FFFF"/>
              </a:buClr>
              <a:buFont typeface="Wingdings" pitchFamily="2" charset="2"/>
              <a:buChar char="v"/>
            </a:pPr>
            <a:r>
              <a:rPr lang="es-ES_tradnl" sz="2600" b="1" i="1">
                <a:solidFill>
                  <a:schemeClr val="tx2"/>
                </a:solidFill>
                <a:latin typeface="Arial" pitchFamily="34" charset="0"/>
              </a:rPr>
              <a:t>Topografía Terrestre – Curvatura de la Tierra limitan el alcance a 30 millas entre estación. </a:t>
            </a:r>
          </a:p>
          <a:p>
            <a:pPr algn="just">
              <a:buClr>
                <a:srgbClr val="00FFFF"/>
              </a:buClr>
              <a:buFont typeface="Wingdings" pitchFamily="2" charset="2"/>
              <a:buChar char="v"/>
            </a:pPr>
            <a:r>
              <a:rPr lang="es-ES_tradnl" sz="2600" b="1" i="1">
                <a:solidFill>
                  <a:schemeClr val="tx2"/>
                </a:solidFill>
                <a:latin typeface="Arial" pitchFamily="34" charset="0"/>
              </a:rPr>
              <a:t>Los Circuitos normalmente extienden redes a miles de Km.</a:t>
            </a:r>
          </a:p>
          <a:p>
            <a:pPr algn="just">
              <a:buClr>
                <a:srgbClr val="00FFFF"/>
              </a:buClr>
              <a:buFont typeface="Wingdings" pitchFamily="2" charset="2"/>
              <a:buChar char="v"/>
            </a:pPr>
            <a:r>
              <a:rPr lang="es-ES_tradnl" sz="2600" b="1" i="1">
                <a:solidFill>
                  <a:schemeClr val="tx2"/>
                </a:solidFill>
                <a:latin typeface="Arial" pitchFamily="34" charset="0"/>
              </a:rPr>
              <a:t>Frecuencias Altas </a:t>
            </a:r>
            <a:r>
              <a:rPr lang="es-ES_tradnl" sz="2600" b="1" i="1">
                <a:solidFill>
                  <a:schemeClr val="tx2"/>
                </a:solidFill>
                <a:latin typeface="Arial" pitchFamily="34" charset="0"/>
                <a:sym typeface="Wingdings 3" pitchFamily="18" charset="2"/>
              </a:rPr>
              <a:t> Centenares de Canales de Comunicaciones.</a:t>
            </a:r>
          </a:p>
          <a:p>
            <a:pPr algn="just">
              <a:buClr>
                <a:srgbClr val="00FFFF"/>
              </a:buClr>
              <a:buFont typeface="Wingdings" pitchFamily="2" charset="2"/>
              <a:buChar char="v"/>
            </a:pPr>
            <a:r>
              <a:rPr lang="es-ES_tradnl" sz="2600" b="1" i="1">
                <a:solidFill>
                  <a:schemeClr val="tx2"/>
                </a:solidFill>
                <a:latin typeface="Arial" pitchFamily="34" charset="0"/>
                <a:sym typeface="Wingdings 3" pitchFamily="18" charset="2"/>
              </a:rPr>
              <a:t>Se Clasifican en Analógicas y Digitales</a:t>
            </a:r>
            <a:endParaRPr lang="es-ES_tradnl" sz="2400" b="1">
              <a:solidFill>
                <a:schemeClr val="tx2"/>
              </a:solidFill>
              <a:latin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066800" y="228600"/>
            <a:ext cx="7772400" cy="1524000"/>
          </a:xfrm>
          <a:solidFill>
            <a:schemeClr val="bg1"/>
          </a:solidFill>
          <a:ln w="76200">
            <a:solidFill>
              <a:srgbClr val="008000"/>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i="1">
                <a:solidFill>
                  <a:schemeClr val="accent1"/>
                </a:solidFill>
                <a:effectLst>
                  <a:outerShdw blurRad="38100" dist="38100" dir="2700000" algn="tl">
                    <a:srgbClr val="000000"/>
                  </a:outerShdw>
                </a:effectLst>
                <a:latin typeface="Tahoma" pitchFamily="34" charset="0"/>
              </a:rPr>
              <a:t>Microondas</a:t>
            </a:r>
          </a:p>
        </p:txBody>
      </p:sp>
      <p:pic>
        <p:nvPicPr>
          <p:cNvPr id="35843" name="Picture 3" descr="microondas"/>
          <p:cNvPicPr>
            <a:picLocks noChangeAspect="1" noChangeArrowheads="1"/>
          </p:cNvPicPr>
          <p:nvPr/>
        </p:nvPicPr>
        <p:blipFill>
          <a:blip r:embed="rId3" cstate="print"/>
          <a:srcRect/>
          <a:stretch>
            <a:fillRect/>
          </a:stretch>
        </p:blipFill>
        <p:spPr bwMode="auto">
          <a:xfrm>
            <a:off x="304800" y="1905000"/>
            <a:ext cx="8610600" cy="4724400"/>
          </a:xfrm>
          <a:prstGeom prst="rect">
            <a:avLst/>
          </a:prstGeom>
          <a:noFill/>
          <a:ln w="76200">
            <a:solidFill>
              <a:schemeClr val="accent1"/>
            </a:solid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55650" y="0"/>
            <a:ext cx="7772400" cy="1524000"/>
          </a:xfrm>
          <a:solidFill>
            <a:schemeClr val="bg1"/>
          </a:solidFill>
          <a:ln w="76200">
            <a:solidFill>
              <a:srgbClr val="008000"/>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i="1">
                <a:solidFill>
                  <a:schemeClr val="accent1"/>
                </a:solidFill>
                <a:effectLst>
                  <a:outerShdw blurRad="38100" dist="38100" dir="2700000" algn="tl">
                    <a:srgbClr val="000000"/>
                  </a:outerShdw>
                </a:effectLst>
                <a:latin typeface="Tahoma" pitchFamily="34" charset="0"/>
              </a:rPr>
              <a:t>Microondas</a:t>
            </a:r>
          </a:p>
        </p:txBody>
      </p:sp>
      <p:pic>
        <p:nvPicPr>
          <p:cNvPr id="36867" name="Picture 4" descr="MVC-008F"/>
          <p:cNvPicPr>
            <a:picLocks noChangeAspect="1" noChangeArrowheads="1"/>
          </p:cNvPicPr>
          <p:nvPr/>
        </p:nvPicPr>
        <p:blipFill>
          <a:blip r:embed="rId3" cstate="print"/>
          <a:srcRect/>
          <a:stretch>
            <a:fillRect/>
          </a:stretch>
        </p:blipFill>
        <p:spPr bwMode="auto">
          <a:xfrm>
            <a:off x="323850" y="1916113"/>
            <a:ext cx="4895850" cy="4606925"/>
          </a:xfrm>
          <a:prstGeom prst="rect">
            <a:avLst/>
          </a:prstGeom>
          <a:solidFill>
            <a:schemeClr val="bg1"/>
          </a:solidFill>
          <a:ln w="76200" algn="ctr">
            <a:solidFill>
              <a:srgbClr val="008000"/>
            </a:solidFill>
            <a:miter lim="800000"/>
            <a:headEnd/>
            <a:tailEnd/>
          </a:ln>
        </p:spPr>
      </p:pic>
      <p:pic>
        <p:nvPicPr>
          <p:cNvPr id="36868" name="Picture 5" descr="DSC05707"/>
          <p:cNvPicPr>
            <a:picLocks noChangeAspect="1" noChangeArrowheads="1"/>
          </p:cNvPicPr>
          <p:nvPr/>
        </p:nvPicPr>
        <p:blipFill>
          <a:blip r:embed="rId4" cstate="print"/>
          <a:srcRect/>
          <a:stretch>
            <a:fillRect/>
          </a:stretch>
        </p:blipFill>
        <p:spPr bwMode="auto">
          <a:xfrm>
            <a:off x="5508625" y="4508500"/>
            <a:ext cx="3167063" cy="2106613"/>
          </a:xfrm>
          <a:prstGeom prst="rect">
            <a:avLst/>
          </a:prstGeom>
          <a:solidFill>
            <a:schemeClr val="bg1"/>
          </a:solidFill>
          <a:ln w="76200" algn="ctr">
            <a:solidFill>
              <a:srgbClr val="008000"/>
            </a:solidFill>
            <a:miter lim="800000"/>
            <a:headEnd/>
            <a:tailEnd/>
          </a:ln>
        </p:spPr>
      </p:pic>
      <p:pic>
        <p:nvPicPr>
          <p:cNvPr id="36869" name="Picture 6" descr="MVC-020F"/>
          <p:cNvPicPr>
            <a:picLocks noChangeAspect="1" noChangeArrowheads="1"/>
          </p:cNvPicPr>
          <p:nvPr/>
        </p:nvPicPr>
        <p:blipFill>
          <a:blip r:embed="rId5" cstate="print"/>
          <a:srcRect/>
          <a:stretch>
            <a:fillRect/>
          </a:stretch>
        </p:blipFill>
        <p:spPr bwMode="auto">
          <a:xfrm>
            <a:off x="5580063" y="1844675"/>
            <a:ext cx="3168650" cy="2376488"/>
          </a:xfrm>
          <a:prstGeom prst="rect">
            <a:avLst/>
          </a:prstGeom>
          <a:solidFill>
            <a:schemeClr val="bg1"/>
          </a:solidFill>
          <a:ln w="76200" algn="ctr">
            <a:solidFill>
              <a:srgbClr val="008000"/>
            </a:solid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55650" y="0"/>
            <a:ext cx="7772400" cy="1524000"/>
          </a:xfrm>
          <a:solidFill>
            <a:schemeClr val="bg1"/>
          </a:solidFill>
          <a:ln w="76200">
            <a:solidFill>
              <a:srgbClr val="008000"/>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i="1">
                <a:solidFill>
                  <a:schemeClr val="accent1"/>
                </a:solidFill>
                <a:effectLst>
                  <a:outerShdw blurRad="38100" dist="38100" dir="2700000" algn="tl">
                    <a:srgbClr val="000000"/>
                  </a:outerShdw>
                </a:effectLst>
                <a:latin typeface="Tahoma" pitchFamily="34" charset="0"/>
              </a:rPr>
              <a:t>Microondas</a:t>
            </a:r>
          </a:p>
        </p:txBody>
      </p:sp>
      <p:pic>
        <p:nvPicPr>
          <p:cNvPr id="37891" name="Picture 7" descr="MVC-010F"/>
          <p:cNvPicPr>
            <a:picLocks noChangeAspect="1" noChangeArrowheads="1"/>
          </p:cNvPicPr>
          <p:nvPr/>
        </p:nvPicPr>
        <p:blipFill>
          <a:blip r:embed="rId3" cstate="print"/>
          <a:srcRect/>
          <a:stretch>
            <a:fillRect/>
          </a:stretch>
        </p:blipFill>
        <p:spPr bwMode="auto">
          <a:xfrm>
            <a:off x="827088" y="1844675"/>
            <a:ext cx="3565525" cy="4752975"/>
          </a:xfrm>
          <a:prstGeom prst="rect">
            <a:avLst/>
          </a:prstGeom>
          <a:solidFill>
            <a:schemeClr val="bg1"/>
          </a:solidFill>
          <a:ln w="76200" algn="ctr">
            <a:solidFill>
              <a:srgbClr val="008000"/>
            </a:solidFill>
            <a:miter lim="800000"/>
            <a:headEnd/>
            <a:tailEnd/>
          </a:ln>
        </p:spPr>
      </p:pic>
      <p:pic>
        <p:nvPicPr>
          <p:cNvPr id="37892" name="Picture 8" descr="MVC-018F"/>
          <p:cNvPicPr>
            <a:picLocks noChangeAspect="1" noChangeArrowheads="1"/>
          </p:cNvPicPr>
          <p:nvPr/>
        </p:nvPicPr>
        <p:blipFill>
          <a:blip r:embed="rId4" cstate="print"/>
          <a:srcRect/>
          <a:stretch>
            <a:fillRect/>
          </a:stretch>
        </p:blipFill>
        <p:spPr bwMode="auto">
          <a:xfrm>
            <a:off x="4859338" y="1844675"/>
            <a:ext cx="3563937" cy="4751388"/>
          </a:xfrm>
          <a:prstGeom prst="rect">
            <a:avLst/>
          </a:prstGeom>
          <a:solidFill>
            <a:schemeClr val="bg1"/>
          </a:solidFill>
          <a:ln w="76200" algn="ctr">
            <a:solidFill>
              <a:srgbClr val="008000"/>
            </a:solid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381000" y="2349500"/>
            <a:ext cx="8763000" cy="3825875"/>
          </a:xfrm>
          <a:prstGeom prst="rect">
            <a:avLst/>
          </a:prstGeom>
          <a:solidFill>
            <a:schemeClr val="bg1"/>
          </a:solidFill>
          <a:ln w="76200">
            <a:solidFill>
              <a:schemeClr val="accent1"/>
            </a:solidFill>
            <a:miter lim="800000"/>
            <a:headEnd/>
            <a:tailEnd/>
          </a:ln>
          <a:effectLst/>
        </p:spPr>
        <p:txBody>
          <a:bodyPr>
            <a:spAutoFit/>
          </a:bodyPr>
          <a:lstStyle/>
          <a:p>
            <a:pPr marL="569913" indent="-569913">
              <a:buClr>
                <a:srgbClr val="00FFFF"/>
              </a:buClr>
              <a:buFont typeface="Wingdings" pitchFamily="2" charset="2"/>
              <a:buChar char="v"/>
              <a:defRPr/>
            </a:pPr>
            <a:r>
              <a:rPr lang="es-ES_tradnl" sz="3000" b="1" i="1">
                <a:solidFill>
                  <a:schemeClr val="accent1"/>
                </a:solidFill>
                <a:effectLst>
                  <a:outerShdw blurRad="38100" dist="38100" dir="2700000" algn="tl">
                    <a:srgbClr val="000000"/>
                  </a:outerShdw>
                </a:effectLst>
                <a:latin typeface="Arial" charset="0"/>
              </a:rPr>
              <a:t>Técnica de comunicación con medios inalámbricos</a:t>
            </a:r>
          </a:p>
          <a:p>
            <a:pPr marL="569913" indent="-569913">
              <a:buClr>
                <a:srgbClr val="00FFFF"/>
              </a:buClr>
              <a:buFont typeface="Wingdings" pitchFamily="2" charset="2"/>
              <a:buChar char="v"/>
              <a:defRPr/>
            </a:pPr>
            <a:r>
              <a:rPr lang="es-ES_tradnl" sz="3000" b="1" i="1">
                <a:solidFill>
                  <a:schemeClr val="accent1"/>
                </a:solidFill>
                <a:effectLst>
                  <a:outerShdw blurRad="38100" dist="38100" dir="2700000" algn="tl">
                    <a:srgbClr val="000000"/>
                  </a:outerShdw>
                </a:effectLst>
                <a:latin typeface="Arial" charset="0"/>
              </a:rPr>
              <a:t>Se utiliza en redes de Topología Tipo Lan y se las denomina RadioLan (RLan).</a:t>
            </a:r>
          </a:p>
          <a:p>
            <a:pPr marL="569913" indent="-569913">
              <a:buClr>
                <a:srgbClr val="00FFFF"/>
              </a:buClr>
              <a:buFont typeface="Wingdings" pitchFamily="2" charset="2"/>
              <a:buChar char="v"/>
              <a:defRPr/>
            </a:pPr>
            <a:r>
              <a:rPr lang="es-ES_tradnl" sz="3000" b="1" i="1">
                <a:solidFill>
                  <a:schemeClr val="accent1"/>
                </a:solidFill>
                <a:effectLst>
                  <a:outerShdw blurRad="38100" dist="38100" dir="2700000" algn="tl">
                    <a:srgbClr val="000000"/>
                  </a:outerShdw>
                </a:effectLst>
                <a:latin typeface="Arial" charset="0"/>
              </a:rPr>
              <a:t>Utiliza la banda de Frecuencia UHF/SHF y  puede configurarse para diferentes frecuencias y con diferentes codificaciones de acuerdo a cada canal</a:t>
            </a:r>
            <a:r>
              <a:rPr lang="es-ES_tradnl" sz="3000" b="1">
                <a:solidFill>
                  <a:schemeClr val="accent1"/>
                </a:solidFill>
                <a:effectLst>
                  <a:outerShdw blurRad="38100" dist="38100" dir="2700000" algn="tl">
                    <a:srgbClr val="000000"/>
                  </a:outerShdw>
                </a:effectLst>
                <a:latin typeface="Arial" charset="0"/>
              </a:rPr>
              <a:t>.</a:t>
            </a:r>
            <a:endParaRPr lang="es-ES_tradnl" sz="2800" b="1">
              <a:solidFill>
                <a:schemeClr val="accent1"/>
              </a:solidFill>
              <a:effectLst>
                <a:outerShdw blurRad="38100" dist="38100" dir="2700000" algn="tl">
                  <a:srgbClr val="000000"/>
                </a:outerShdw>
              </a:effectLst>
              <a:latin typeface="Arial" charset="0"/>
            </a:endParaRPr>
          </a:p>
        </p:txBody>
      </p:sp>
      <p:sp>
        <p:nvSpPr>
          <p:cNvPr id="134148" name="Rectangle 4"/>
          <p:cNvSpPr>
            <a:spLocks noChangeArrowheads="1"/>
          </p:cNvSpPr>
          <p:nvPr/>
        </p:nvSpPr>
        <p:spPr bwMode="auto">
          <a:xfrm>
            <a:off x="1219200" y="304800"/>
            <a:ext cx="7678738" cy="1387475"/>
          </a:xfrm>
          <a:prstGeom prst="rect">
            <a:avLst/>
          </a:prstGeom>
          <a:solidFill>
            <a:schemeClr val="bg1"/>
          </a:solidFill>
          <a:ln w="76200">
            <a:solidFill>
              <a:schemeClr val="accent1"/>
            </a:solidFill>
            <a:miter lim="800000"/>
            <a:headEnd/>
            <a:tailEnd/>
          </a:ln>
          <a:effectLst/>
        </p:spPr>
        <p:txBody>
          <a:bodyPr wrap="none">
            <a:spAutoFit/>
          </a:bodyPr>
          <a:lstStyle/>
          <a:p>
            <a:pPr>
              <a:defRPr/>
            </a:pPr>
            <a:r>
              <a:rPr lang="es-ES_tradnl" sz="4400" i="1">
                <a:solidFill>
                  <a:schemeClr val="accent1"/>
                </a:solidFill>
                <a:effectLst>
                  <a:outerShdw blurRad="38100" dist="38100" dir="2700000" algn="tl">
                    <a:srgbClr val="000000"/>
                  </a:outerShdw>
                </a:effectLst>
                <a:latin typeface="Tahoma" pitchFamily="34" charset="0"/>
              </a:rPr>
              <a:t>Medios Físicos de Transmisión</a:t>
            </a:r>
            <a:br>
              <a:rPr lang="es-ES_tradnl" sz="4400" i="1">
                <a:solidFill>
                  <a:schemeClr val="accent1"/>
                </a:solidFill>
                <a:effectLst>
                  <a:outerShdw blurRad="38100" dist="38100" dir="2700000" algn="tl">
                    <a:srgbClr val="000000"/>
                  </a:outerShdw>
                </a:effectLst>
                <a:latin typeface="Tahoma" pitchFamily="34" charset="0"/>
              </a:rPr>
            </a:br>
            <a:r>
              <a:rPr lang="es-ES_tradnl" sz="3600" i="1">
                <a:solidFill>
                  <a:schemeClr val="accent1"/>
                </a:solidFill>
                <a:effectLst>
                  <a:outerShdw blurRad="38100" dist="38100" dir="2700000" algn="tl">
                    <a:srgbClr val="000000"/>
                  </a:outerShdw>
                </a:effectLst>
                <a:latin typeface="Tahoma" pitchFamily="34" charset="0"/>
              </a:rPr>
              <a:t>Spread Spectrum(Espectro Disperso)</a:t>
            </a:r>
            <a:endParaRPr lang="es-AR" sz="3600" i="1">
              <a:solidFill>
                <a:schemeClr val="accent1"/>
              </a:solidFill>
              <a:effectLst>
                <a:outerShdw blurRad="38100" dist="38100" dir="2700000" algn="tl">
                  <a:srgbClr val="000000"/>
                </a:outerShdw>
              </a:effectLst>
              <a:latin typeface="Tahoma"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066800" y="228600"/>
            <a:ext cx="7772400" cy="1143000"/>
          </a:xfrm>
          <a:solidFill>
            <a:schemeClr val="bg1"/>
          </a:solidFill>
          <a:ln w="76200">
            <a:solidFill>
              <a:srgbClr val="008000"/>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sz="3600" i="1">
                <a:solidFill>
                  <a:schemeClr val="accent1"/>
                </a:solidFill>
                <a:effectLst>
                  <a:outerShdw blurRad="38100" dist="38100" dir="2700000" algn="tl">
                    <a:srgbClr val="000000"/>
                  </a:outerShdw>
                </a:effectLst>
                <a:latin typeface="Tahoma" pitchFamily="34" charset="0"/>
              </a:rPr>
              <a:t>Spread Spectrum(Espectro Disperso)</a:t>
            </a:r>
          </a:p>
        </p:txBody>
      </p:sp>
      <p:pic>
        <p:nvPicPr>
          <p:cNvPr id="39939" name="Picture 3" descr="esquema3"/>
          <p:cNvPicPr>
            <a:picLocks noChangeAspect="1" noChangeArrowheads="1"/>
          </p:cNvPicPr>
          <p:nvPr/>
        </p:nvPicPr>
        <p:blipFill>
          <a:blip r:embed="rId3" cstate="print"/>
          <a:srcRect/>
          <a:stretch>
            <a:fillRect/>
          </a:stretch>
        </p:blipFill>
        <p:spPr bwMode="auto">
          <a:xfrm>
            <a:off x="533400" y="1981200"/>
            <a:ext cx="8305800" cy="4419600"/>
          </a:xfrm>
          <a:prstGeom prst="rect">
            <a:avLst/>
          </a:prstGeom>
          <a:noFill/>
          <a:ln w="82550">
            <a:solidFill>
              <a:srgbClr val="008000"/>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143000" y="304800"/>
            <a:ext cx="7772400" cy="1295400"/>
          </a:xfrm>
          <a:solidFill>
            <a:schemeClr val="bg1"/>
          </a:solidFill>
          <a:ln w="76200">
            <a:solidFill>
              <a:schemeClr val="accent1"/>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sz="3600" i="1">
                <a:solidFill>
                  <a:schemeClr val="accent1"/>
                </a:solidFill>
                <a:effectLst>
                  <a:outerShdw blurRad="38100" dist="38100" dir="2700000" algn="tl">
                    <a:srgbClr val="000000"/>
                  </a:outerShdw>
                </a:effectLst>
                <a:latin typeface="Tahoma" pitchFamily="34" charset="0"/>
              </a:rPr>
              <a:t>Spread Spectrum(Espectro Disperso)</a:t>
            </a:r>
          </a:p>
        </p:txBody>
      </p:sp>
      <p:pic>
        <p:nvPicPr>
          <p:cNvPr id="40963" name="Picture 3" descr="esquema4"/>
          <p:cNvPicPr>
            <a:picLocks noChangeAspect="1" noChangeArrowheads="1"/>
          </p:cNvPicPr>
          <p:nvPr/>
        </p:nvPicPr>
        <p:blipFill>
          <a:blip r:embed="rId3" cstate="print"/>
          <a:srcRect/>
          <a:stretch>
            <a:fillRect/>
          </a:stretch>
        </p:blipFill>
        <p:spPr bwMode="auto">
          <a:xfrm>
            <a:off x="304800" y="2005013"/>
            <a:ext cx="8610600" cy="4548187"/>
          </a:xfrm>
          <a:prstGeom prst="rect">
            <a:avLst/>
          </a:prstGeom>
          <a:noFill/>
          <a:ln w="82550">
            <a:solidFill>
              <a:srgbClr val="008000"/>
            </a:solid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066800" y="304800"/>
            <a:ext cx="7772400" cy="1143000"/>
          </a:xfrm>
          <a:solidFill>
            <a:schemeClr val="bg1"/>
          </a:solidFill>
          <a:ln>
            <a:solidFill>
              <a:schemeClr val="accent1"/>
            </a:solidFill>
          </a:ln>
        </p:spPr>
        <p:txBody>
          <a:bodyPr/>
          <a:lstStyle/>
          <a:p>
            <a:pPr>
              <a:defRPr/>
            </a:pPr>
            <a:r>
              <a:rPr lang="es-ES_tradnl" i="1">
                <a:solidFill>
                  <a:schemeClr val="accent1"/>
                </a:solidFill>
                <a:effectLst>
                  <a:outerShdw blurRad="38100" dist="38100" dir="2700000" algn="tl">
                    <a:srgbClr val="000000"/>
                  </a:outerShdw>
                </a:effectLst>
                <a:latin typeface="Tahoma" pitchFamily="34" charset="0"/>
              </a:rPr>
              <a:t>Medios Físicos de Transmisión</a:t>
            </a:r>
            <a:br>
              <a:rPr lang="es-ES_tradnl" i="1">
                <a:solidFill>
                  <a:schemeClr val="accent1"/>
                </a:solidFill>
                <a:effectLst>
                  <a:outerShdw blurRad="38100" dist="38100" dir="2700000" algn="tl">
                    <a:srgbClr val="000000"/>
                  </a:outerShdw>
                </a:effectLst>
                <a:latin typeface="Tahoma" pitchFamily="34" charset="0"/>
              </a:rPr>
            </a:br>
            <a:r>
              <a:rPr lang="es-ES_tradnl" sz="3600" i="1">
                <a:solidFill>
                  <a:schemeClr val="accent1"/>
                </a:solidFill>
                <a:effectLst>
                  <a:outerShdw blurRad="38100" dist="38100" dir="2700000" algn="tl">
                    <a:srgbClr val="000000"/>
                  </a:outerShdw>
                </a:effectLst>
                <a:latin typeface="Tahoma" pitchFamily="34" charset="0"/>
              </a:rPr>
              <a:t>Spread Spectrum(Espectro Disperso)</a:t>
            </a:r>
          </a:p>
        </p:txBody>
      </p:sp>
      <p:pic>
        <p:nvPicPr>
          <p:cNvPr id="41987" name="Picture 3" descr="esquema7"/>
          <p:cNvPicPr>
            <a:picLocks noChangeAspect="1" noChangeArrowheads="1"/>
          </p:cNvPicPr>
          <p:nvPr/>
        </p:nvPicPr>
        <p:blipFill>
          <a:blip r:embed="rId3" cstate="print"/>
          <a:srcRect/>
          <a:stretch>
            <a:fillRect/>
          </a:stretch>
        </p:blipFill>
        <p:spPr bwMode="auto">
          <a:xfrm>
            <a:off x="304800" y="1828800"/>
            <a:ext cx="8534400" cy="4724400"/>
          </a:xfrm>
          <a:prstGeom prst="rect">
            <a:avLst/>
          </a:prstGeom>
          <a:noFill/>
          <a:ln w="76200">
            <a:solidFill>
              <a:schemeClr val="accent1"/>
            </a:solid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219200" y="304800"/>
            <a:ext cx="7620000" cy="1143000"/>
          </a:xfrm>
          <a:solidFill>
            <a:schemeClr val="bg1"/>
          </a:solidFill>
          <a:ln w="76200">
            <a:solidFill>
              <a:schemeClr val="accent1"/>
            </a:solidFill>
          </a:ln>
        </p:spPr>
        <p:txBody>
          <a:bodyPr/>
          <a:lstStyle/>
          <a:p>
            <a:pPr>
              <a:defRPr/>
            </a:pPr>
            <a:r>
              <a:rPr lang="es-ES_tradnl" sz="4000" i="1">
                <a:effectLst>
                  <a:outerShdw blurRad="38100" dist="38100" dir="2700000" algn="tl">
                    <a:srgbClr val="000000"/>
                  </a:outerShdw>
                </a:effectLst>
                <a:latin typeface="Tahoma" pitchFamily="34" charset="0"/>
              </a:rPr>
              <a:t>Medios Físicos de Transmisión</a:t>
            </a:r>
            <a:br>
              <a:rPr lang="es-ES_tradnl" sz="4000" i="1">
                <a:effectLst>
                  <a:outerShdw blurRad="38100" dist="38100" dir="2700000" algn="tl">
                    <a:srgbClr val="000000"/>
                  </a:outerShdw>
                </a:effectLst>
                <a:latin typeface="Tahoma" pitchFamily="34" charset="0"/>
              </a:rPr>
            </a:br>
            <a:r>
              <a:rPr lang="es-ES_tradnl" sz="3200" i="1">
                <a:effectLst>
                  <a:outerShdw blurRad="38100" dist="38100" dir="2700000" algn="tl">
                    <a:srgbClr val="000000"/>
                  </a:outerShdw>
                </a:effectLst>
                <a:latin typeface="Tahoma" pitchFamily="34" charset="0"/>
              </a:rPr>
              <a:t>Spread Spectrum(Espectro Disperso)</a:t>
            </a:r>
          </a:p>
        </p:txBody>
      </p:sp>
      <p:pic>
        <p:nvPicPr>
          <p:cNvPr id="43011" name="Picture 3" descr="radiolancurs"/>
          <p:cNvPicPr>
            <a:picLocks noChangeAspect="1" noChangeArrowheads="1"/>
          </p:cNvPicPr>
          <p:nvPr/>
        </p:nvPicPr>
        <p:blipFill>
          <a:blip r:embed="rId3" cstate="print"/>
          <a:srcRect/>
          <a:stretch>
            <a:fillRect/>
          </a:stretch>
        </p:blipFill>
        <p:spPr bwMode="auto">
          <a:xfrm>
            <a:off x="381000" y="1828800"/>
            <a:ext cx="8458200" cy="4724400"/>
          </a:xfrm>
          <a:prstGeom prst="rect">
            <a:avLst/>
          </a:prstGeom>
          <a:noFill/>
          <a:ln w="76200">
            <a:solidFill>
              <a:srgbClr val="008000"/>
            </a:solid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143000" y="228600"/>
            <a:ext cx="77724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3200" i="1">
                <a:solidFill>
                  <a:schemeClr val="accent1"/>
                </a:solidFill>
                <a:effectLst>
                  <a:outerShdw blurRad="38100" dist="38100" dir="2700000" algn="tl">
                    <a:srgbClr val="000000"/>
                  </a:outerShdw>
                </a:effectLst>
                <a:latin typeface="Tahoma" pitchFamily="34" charset="0"/>
              </a:rPr>
              <a:t>Spread Spectrum(Espectro Disperso)</a:t>
            </a:r>
          </a:p>
        </p:txBody>
      </p:sp>
      <p:grpSp>
        <p:nvGrpSpPr>
          <p:cNvPr id="4100" name="Group 5"/>
          <p:cNvGrpSpPr>
            <a:grpSpLocks/>
          </p:cNvGrpSpPr>
          <p:nvPr/>
        </p:nvGrpSpPr>
        <p:grpSpPr bwMode="auto">
          <a:xfrm>
            <a:off x="304800" y="1600200"/>
            <a:ext cx="8534400" cy="4953000"/>
            <a:chOff x="192" y="1008"/>
            <a:chExt cx="5376" cy="3120"/>
          </a:xfrm>
        </p:grpSpPr>
        <p:pic>
          <p:nvPicPr>
            <p:cNvPr id="4101" name="Picture 3" descr="radiolan"/>
            <p:cNvPicPr>
              <a:picLocks noChangeAspect="1" noChangeArrowheads="1"/>
            </p:cNvPicPr>
            <p:nvPr/>
          </p:nvPicPr>
          <p:blipFill>
            <a:blip r:embed="rId4"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4098" name="Object 1024"/>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spid="_x0000_s4128" name="Imagen de mapa de bits" r:id="rId5" imgW="1206349" imgH="895396" progId="PBrush">
                    <p:embed/>
                  </p:oleObj>
                </mc:Choice>
                <mc:Fallback>
                  <p:oleObj name="Imagen de mapa de bits" r:id="rId5" imgW="1206349" imgH="895396" progId="PBrush">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gradFill rotWithShape="0">
            <a:gsLst>
              <a:gs pos="0">
                <a:srgbClr val="FF9900"/>
              </a:gs>
              <a:gs pos="100000">
                <a:srgbClr val="FFFFFF"/>
              </a:gs>
            </a:gsLst>
            <a:lin ang="5400000" scaled="1"/>
          </a:gradFill>
          <a:ln w="76200">
            <a:solidFill>
              <a:schemeClr val="hlink"/>
            </a:solidFill>
          </a:ln>
        </p:spPr>
        <p:txBody>
          <a:bodyPr/>
          <a:lstStyle/>
          <a:p>
            <a:r>
              <a:rPr lang="es-ES_tradnl" sz="2400" b="1" i="1" u="sng" dirty="0">
                <a:solidFill>
                  <a:srgbClr val="333399"/>
                </a:solidFill>
                <a:latin typeface="Arial" pitchFamily="34" charset="0"/>
              </a:rPr>
              <a:t>REDES DE COMPUTADORAS III</a:t>
            </a:r>
          </a:p>
          <a:p>
            <a:r>
              <a:rPr lang="es-ES_tradnl" sz="2400" b="1" i="1" u="sng" dirty="0">
                <a:solidFill>
                  <a:srgbClr val="333399"/>
                </a:solidFill>
                <a:latin typeface="Arial" pitchFamily="34" charset="0"/>
              </a:rPr>
              <a:t>MEDIOS DE TRANSMISIÓN </a:t>
            </a:r>
          </a:p>
          <a:p>
            <a:r>
              <a:rPr lang="es-ES_tradnl" sz="2400" b="1" i="1" u="sng" dirty="0">
                <a:solidFill>
                  <a:srgbClr val="333399"/>
                </a:solidFill>
                <a:latin typeface="Arial" pitchFamily="34" charset="0"/>
              </a:rPr>
              <a:t>CABLEADO ESTRUCTURADO</a:t>
            </a:r>
          </a:p>
          <a:p>
            <a:r>
              <a:rPr lang="es-ES_tradnl" sz="2400" b="1" i="1" u="sng" dirty="0">
                <a:solidFill>
                  <a:srgbClr val="333399"/>
                </a:solidFill>
                <a:latin typeface="Arial" pitchFamily="34" charset="0"/>
              </a:rPr>
              <a:t>NORMAS</a:t>
            </a:r>
          </a:p>
          <a:p>
            <a:r>
              <a:rPr lang="es-AR" sz="4000" b="1" i="1" u="sng" dirty="0">
                <a:solidFill>
                  <a:srgbClr val="333399"/>
                </a:solidFill>
                <a:latin typeface="Arial" pitchFamily="34" charset="0"/>
              </a:rPr>
              <a:t>2017</a:t>
            </a:r>
          </a:p>
        </p:txBody>
      </p:sp>
      <p:sp>
        <p:nvSpPr>
          <p:cNvPr id="21507" name="Rectangle 3075"/>
          <p:cNvSpPr>
            <a:spLocks noGrp="1" noChangeArrowheads="1"/>
          </p:cNvSpPr>
          <p:nvPr>
            <p:ph type="ctrTitle"/>
          </p:nvPr>
        </p:nvSpPr>
        <p:spPr>
          <a:xfrm>
            <a:off x="611560" y="332656"/>
            <a:ext cx="8064500" cy="3156223"/>
          </a:xfr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0013</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66800" y="304800"/>
            <a:ext cx="77724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Satélites</a:t>
            </a:r>
          </a:p>
        </p:txBody>
      </p:sp>
      <p:sp>
        <p:nvSpPr>
          <p:cNvPr id="140291" name="Text Box 3"/>
          <p:cNvSpPr txBox="1">
            <a:spLocks noChangeArrowheads="1"/>
          </p:cNvSpPr>
          <p:nvPr/>
        </p:nvSpPr>
        <p:spPr bwMode="auto">
          <a:xfrm>
            <a:off x="304800" y="1981200"/>
            <a:ext cx="8651875" cy="4137025"/>
          </a:xfrm>
          <a:prstGeom prst="rect">
            <a:avLst/>
          </a:prstGeom>
          <a:solidFill>
            <a:schemeClr val="bg1"/>
          </a:solidFill>
          <a:ln w="76200">
            <a:solidFill>
              <a:schemeClr val="accent1"/>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b="1" i="1">
                <a:solidFill>
                  <a:srgbClr val="FF99CC"/>
                </a:solidFill>
                <a:effectLst>
                  <a:outerShdw blurRad="38100" dist="38100" dir="2700000" algn="tl">
                    <a:srgbClr val="000000"/>
                  </a:outerShdw>
                </a:effectLst>
                <a:latin typeface="Arial" charset="0"/>
              </a:rPr>
              <a:t>Radiocomunicaciones</a:t>
            </a:r>
            <a:r>
              <a:rPr lang="es-ES_tradnl" sz="2600" b="1" i="1">
                <a:solidFill>
                  <a:schemeClr val="accent1"/>
                </a:solidFill>
                <a:effectLst>
                  <a:outerShdw blurRad="38100" dist="38100" dir="2700000" algn="tl">
                    <a:srgbClr val="000000"/>
                  </a:outerShdw>
                </a:effectLst>
                <a:latin typeface="Arial" charset="0"/>
              </a:rPr>
              <a:t> que utilizan un Satélite terrestre en Orbita Geosincroestacionaria , como punto medio para lograr la reflexión de las ondas electromagnética, generadas de una estación transmisora, para enviarlas a una receptora, situadas ambas en puntos distantes, sin alcance visual.</a:t>
            </a:r>
          </a:p>
          <a:p>
            <a:pPr marL="388938" indent="-388938" algn="just">
              <a:buClr>
                <a:srgbClr val="00FFFF"/>
              </a:buClr>
              <a:buFont typeface="Wingdings" pitchFamily="2" charset="2"/>
              <a:buChar char="v"/>
              <a:defRPr/>
            </a:pPr>
            <a:r>
              <a:rPr lang="es-ES_tradnl" sz="2600" b="1" i="1">
                <a:solidFill>
                  <a:srgbClr val="FF99CC"/>
                </a:solidFill>
                <a:effectLst>
                  <a:outerShdw blurRad="38100" dist="38100" dir="2700000" algn="tl">
                    <a:srgbClr val="000000"/>
                  </a:outerShdw>
                </a:effectLst>
                <a:latin typeface="Arial" charset="0"/>
              </a:rPr>
              <a:t>Satélite :</a:t>
            </a:r>
            <a:r>
              <a:rPr lang="es-ES_tradnl" sz="2600" b="1" i="1">
                <a:solidFill>
                  <a:schemeClr val="accent1"/>
                </a:solidFill>
                <a:effectLst>
                  <a:outerShdw blurRad="38100" dist="38100" dir="2700000" algn="tl">
                    <a:srgbClr val="000000"/>
                  </a:outerShdw>
                </a:effectLst>
                <a:latin typeface="Arial" charset="0"/>
              </a:rPr>
              <a:t> Cilindro estabilizado por rotación , con antenas en un extremo  y células solares para abastecerse de energía.  </a:t>
            </a:r>
            <a:endParaRPr lang="es-ES_tradnl" sz="2400" b="1">
              <a:solidFill>
                <a:schemeClr val="accent1"/>
              </a:solidFill>
              <a:effectLst>
                <a:outerShdw blurRad="38100" dist="38100" dir="2700000" algn="tl">
                  <a:srgbClr val="000000"/>
                </a:outerShdw>
              </a:effectLst>
              <a:latin typeface="Arial"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066800" y="304800"/>
            <a:ext cx="77724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Satélites</a:t>
            </a:r>
          </a:p>
        </p:txBody>
      </p:sp>
      <p:sp>
        <p:nvSpPr>
          <p:cNvPr id="45059" name="Text Box 3"/>
          <p:cNvSpPr txBox="1">
            <a:spLocks noChangeArrowheads="1"/>
          </p:cNvSpPr>
          <p:nvPr/>
        </p:nvSpPr>
        <p:spPr bwMode="auto">
          <a:xfrm>
            <a:off x="304800" y="1981200"/>
            <a:ext cx="8651875" cy="4137025"/>
          </a:xfrm>
          <a:prstGeom prst="rect">
            <a:avLst/>
          </a:prstGeom>
          <a:solidFill>
            <a:schemeClr val="bg1"/>
          </a:solidFill>
          <a:ln w="76200">
            <a:solidFill>
              <a:schemeClr val="accent1"/>
            </a:solidFill>
            <a:miter lim="800000"/>
            <a:headEnd/>
            <a:tailEnd/>
          </a:ln>
        </p:spPr>
        <p:txBody>
          <a:bodyPr>
            <a:spAutoFit/>
          </a:bodyPr>
          <a:lstStyle/>
          <a:p>
            <a:pPr marL="388938" indent="-388938">
              <a:buClr>
                <a:srgbClr val="00FFFF"/>
              </a:buClr>
              <a:buFont typeface="Wingdings" pitchFamily="2" charset="2"/>
              <a:buChar char="v"/>
            </a:pPr>
            <a:r>
              <a:rPr lang="es-ES_tradnl" sz="2600" i="1">
                <a:solidFill>
                  <a:schemeClr val="accent1"/>
                </a:solidFill>
                <a:latin typeface="Verdana" pitchFamily="34" charset="0"/>
              </a:rPr>
              <a:t>Repetidor de radio en el cielo (transponder).</a:t>
            </a:r>
          </a:p>
          <a:p>
            <a:pPr marL="388938" indent="-388938">
              <a:buClr>
                <a:srgbClr val="00FFFF"/>
              </a:buClr>
              <a:buFont typeface="Wingdings" pitchFamily="2" charset="2"/>
              <a:buChar char="v"/>
            </a:pPr>
            <a:r>
              <a:rPr lang="es-ES_tradnl" sz="2600" i="1">
                <a:solidFill>
                  <a:schemeClr val="accent1"/>
                </a:solidFill>
                <a:latin typeface="Verdana" pitchFamily="34" charset="0"/>
              </a:rPr>
              <a:t>Un sistema de satélite consiste de:</a:t>
            </a:r>
          </a:p>
          <a:p>
            <a:pPr lvl="3">
              <a:buClr>
                <a:srgbClr val="00FFFF"/>
              </a:buClr>
              <a:buFont typeface="Wingdings" pitchFamily="2" charset="2"/>
              <a:buNone/>
            </a:pPr>
            <a:r>
              <a:rPr lang="es-ES_tradnl" sz="2600" i="1">
                <a:solidFill>
                  <a:schemeClr val="accent1"/>
                </a:solidFill>
                <a:latin typeface="Wingdings" pitchFamily="2" charset="2"/>
              </a:rPr>
              <a:t>n </a:t>
            </a:r>
            <a:r>
              <a:rPr lang="es-ES_tradnl" sz="2600" i="1">
                <a:solidFill>
                  <a:schemeClr val="accent1"/>
                </a:solidFill>
                <a:latin typeface="Verdana" pitchFamily="34" charset="0"/>
              </a:rPr>
              <a:t>Un transponder,</a:t>
            </a:r>
          </a:p>
          <a:p>
            <a:pPr lvl="3">
              <a:buClr>
                <a:srgbClr val="00FFFF"/>
              </a:buClr>
              <a:buFont typeface="Wingdings" pitchFamily="2" charset="2"/>
              <a:buNone/>
            </a:pPr>
            <a:r>
              <a:rPr lang="es-ES_tradnl" sz="2600" i="1">
                <a:solidFill>
                  <a:schemeClr val="accent1"/>
                </a:solidFill>
                <a:latin typeface="Wingdings" pitchFamily="2" charset="2"/>
              </a:rPr>
              <a:t>n </a:t>
            </a:r>
            <a:r>
              <a:rPr lang="es-ES_tradnl" sz="2600" i="1">
                <a:solidFill>
                  <a:schemeClr val="accent1"/>
                </a:solidFill>
                <a:latin typeface="Verdana" pitchFamily="34" charset="0"/>
              </a:rPr>
              <a:t>Una estación basada en tierra,</a:t>
            </a:r>
          </a:p>
          <a:p>
            <a:pPr marL="388938" indent="-388938">
              <a:buClr>
                <a:srgbClr val="00FFFF"/>
              </a:buClr>
              <a:buFont typeface="Wingdings" pitchFamily="2" charset="2"/>
              <a:buChar char="v"/>
            </a:pPr>
            <a:r>
              <a:rPr lang="es-ES_tradnl" sz="2600" i="1">
                <a:solidFill>
                  <a:schemeClr val="accent1"/>
                </a:solidFill>
                <a:latin typeface="Verdana" pitchFamily="34" charset="0"/>
              </a:rPr>
              <a:t>• Para controlar el funcionamiento y</a:t>
            </a:r>
          </a:p>
          <a:p>
            <a:pPr lvl="3">
              <a:buClr>
                <a:srgbClr val="00FFFF"/>
              </a:buClr>
              <a:buFont typeface="Wingdings" pitchFamily="2" charset="2"/>
              <a:buNone/>
            </a:pPr>
            <a:r>
              <a:rPr lang="es-ES_tradnl" sz="2600" i="1">
                <a:solidFill>
                  <a:schemeClr val="accent1"/>
                </a:solidFill>
                <a:latin typeface="Wingdings" pitchFamily="2" charset="2"/>
              </a:rPr>
              <a:t>n </a:t>
            </a:r>
            <a:r>
              <a:rPr lang="es-ES_tradnl" sz="2600" i="1">
                <a:solidFill>
                  <a:schemeClr val="accent1"/>
                </a:solidFill>
                <a:latin typeface="Verdana" pitchFamily="34" charset="0"/>
              </a:rPr>
              <a:t>Una red de usuario,</a:t>
            </a:r>
          </a:p>
          <a:p>
            <a:pPr lvl="3">
              <a:buClr>
                <a:srgbClr val="00FFFF"/>
              </a:buClr>
              <a:buFont typeface="Wingdings" pitchFamily="2" charset="2"/>
              <a:buNone/>
            </a:pPr>
            <a:r>
              <a:rPr lang="es-ES_tradnl" sz="2600" i="1">
                <a:solidFill>
                  <a:schemeClr val="accent1"/>
                </a:solidFill>
                <a:latin typeface="Wingdings" pitchFamily="2" charset="2"/>
              </a:rPr>
              <a:t>n </a:t>
            </a:r>
            <a:r>
              <a:rPr lang="es-ES_tradnl" sz="2600" i="1">
                <a:solidFill>
                  <a:schemeClr val="accent1"/>
                </a:solidFill>
                <a:latin typeface="Verdana" pitchFamily="34" charset="0"/>
              </a:rPr>
              <a:t>Estaciones terrestres,</a:t>
            </a:r>
          </a:p>
          <a:p>
            <a:pPr marL="388938" indent="-388938">
              <a:buClr>
                <a:srgbClr val="00FFFF"/>
              </a:buClr>
              <a:buFont typeface="Wingdings" pitchFamily="2" charset="2"/>
              <a:buChar char="v"/>
            </a:pPr>
            <a:r>
              <a:rPr lang="es-ES_tradnl" sz="2600" i="1">
                <a:solidFill>
                  <a:schemeClr val="accent1"/>
                </a:solidFill>
                <a:latin typeface="Verdana" pitchFamily="34" charset="0"/>
              </a:rPr>
              <a:t>• Proporciona las facilidades para transmisión y</a:t>
            </a:r>
          </a:p>
          <a:p>
            <a:pPr lvl="3">
              <a:buClr>
                <a:srgbClr val="00FFFF"/>
              </a:buClr>
              <a:buFont typeface="Wingdings" pitchFamily="2" charset="2"/>
              <a:buNone/>
            </a:pPr>
            <a:r>
              <a:rPr lang="es-ES_tradnl" sz="2600" i="1">
                <a:solidFill>
                  <a:schemeClr val="accent1"/>
                </a:solidFill>
                <a:latin typeface="Verdana" pitchFamily="34" charset="0"/>
              </a:rPr>
              <a:t>recepción de tráfico de comunicaciones, a</a:t>
            </a:r>
          </a:p>
          <a:p>
            <a:pPr lvl="3">
              <a:buClr>
                <a:srgbClr val="00FFFF"/>
              </a:buClr>
              <a:buFont typeface="Wingdings" pitchFamily="2" charset="2"/>
              <a:buNone/>
            </a:pPr>
            <a:r>
              <a:rPr lang="es-ES_tradnl" sz="2600" i="1">
                <a:solidFill>
                  <a:schemeClr val="accent1"/>
                </a:solidFill>
                <a:latin typeface="Verdana" pitchFamily="34" charset="0"/>
              </a:rPr>
              <a:t>través del sistema de satélite.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0"/>
            <a:ext cx="7543800" cy="11430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Satélites</a:t>
            </a:r>
            <a:endParaRPr lang="es-ES_tradnl">
              <a:solidFill>
                <a:schemeClr val="accent1"/>
              </a:solidFill>
            </a:endParaRPr>
          </a:p>
        </p:txBody>
      </p:sp>
      <p:sp>
        <p:nvSpPr>
          <p:cNvPr id="46083" name="Rectangle 3"/>
          <p:cNvSpPr>
            <a:spLocks noChangeArrowheads="1"/>
          </p:cNvSpPr>
          <p:nvPr/>
        </p:nvSpPr>
        <p:spPr bwMode="auto">
          <a:xfrm>
            <a:off x="2273300" y="2152650"/>
            <a:ext cx="9144000" cy="0"/>
          </a:xfrm>
          <a:prstGeom prst="rect">
            <a:avLst/>
          </a:prstGeom>
          <a:noFill/>
          <a:ln w="57150" cmpd="thickThin">
            <a:noFill/>
            <a:miter lim="800000"/>
            <a:headEnd/>
            <a:tailEnd/>
          </a:ln>
        </p:spPr>
        <p:txBody>
          <a:bodyPr>
            <a:spAutoFit/>
          </a:bodyPr>
          <a:lstStyle/>
          <a:p>
            <a:endParaRPr lang="es-ES"/>
          </a:p>
        </p:txBody>
      </p:sp>
      <p:pic>
        <p:nvPicPr>
          <p:cNvPr id="46084" name="Picture 4" descr="Satellite101"/>
          <p:cNvPicPr>
            <a:picLocks noChangeAspect="1" noChangeArrowheads="1"/>
          </p:cNvPicPr>
          <p:nvPr/>
        </p:nvPicPr>
        <p:blipFill>
          <a:blip r:embed="rId3" cstate="print"/>
          <a:srcRect/>
          <a:stretch>
            <a:fillRect/>
          </a:stretch>
        </p:blipFill>
        <p:spPr bwMode="auto">
          <a:xfrm>
            <a:off x="381000" y="1371600"/>
            <a:ext cx="8458200" cy="5257800"/>
          </a:xfrm>
          <a:prstGeom prst="rect">
            <a:avLst/>
          </a:prstGeom>
          <a:noFill/>
          <a:ln w="76200">
            <a:solidFill>
              <a:schemeClr val="accent1"/>
            </a:solid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066800" y="304800"/>
            <a:ext cx="7772400" cy="1143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 Orbital</a:t>
            </a:r>
          </a:p>
        </p:txBody>
      </p:sp>
      <p:sp>
        <p:nvSpPr>
          <p:cNvPr id="337923" name="Text Box 3"/>
          <p:cNvSpPr txBox="1">
            <a:spLocks noChangeArrowheads="1"/>
          </p:cNvSpPr>
          <p:nvPr/>
        </p:nvSpPr>
        <p:spPr bwMode="auto">
          <a:xfrm>
            <a:off x="228600" y="1676400"/>
            <a:ext cx="8651875" cy="4930775"/>
          </a:xfrm>
          <a:prstGeom prst="rect">
            <a:avLst/>
          </a:prstGeom>
          <a:solidFill>
            <a:schemeClr val="bg1"/>
          </a:solidFill>
          <a:ln w="76200">
            <a:solidFill>
              <a:schemeClr val="accent1"/>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a:solidFill>
                  <a:schemeClr val="accent1"/>
                </a:solidFill>
                <a:latin typeface="Verdana" pitchFamily="34" charset="0"/>
              </a:rPr>
              <a:t>Satélite gira en la misma dirección de la rotación de la Tierra y a una velocidad angular superior a la de la Tierra, la órbita se llama órbita </a:t>
            </a:r>
            <a:r>
              <a:rPr lang="es-ES_tradnl" sz="2600" b="1" i="1">
                <a:solidFill>
                  <a:schemeClr val="accent1"/>
                </a:solidFill>
                <a:effectLst>
                  <a:outerShdw blurRad="38100" dist="38100" dir="2700000" algn="tl">
                    <a:srgbClr val="000000"/>
                  </a:outerShdw>
                </a:effectLst>
                <a:latin typeface="Verdana" pitchFamily="34" charset="0"/>
              </a:rPr>
              <a:t>progrado.</a:t>
            </a:r>
          </a:p>
          <a:p>
            <a:pPr marL="388938" indent="-388938" algn="just">
              <a:buClr>
                <a:srgbClr val="00FFFF"/>
              </a:buClr>
              <a:buFont typeface="Wingdings" pitchFamily="2" charset="2"/>
              <a:buChar char="v"/>
              <a:defRPr/>
            </a:pPr>
            <a:r>
              <a:rPr lang="es-ES_tradnl" sz="2600">
                <a:solidFill>
                  <a:schemeClr val="accent1"/>
                </a:solidFill>
                <a:latin typeface="Verdana" pitchFamily="34" charset="0"/>
              </a:rPr>
              <a:t>Satélite gira en dirección opuesta a la rotación de la Tierra, o en la misma dirección pero a una velocidad angular menor a la de la Tierra, la órbita se llama órbita </a:t>
            </a:r>
            <a:r>
              <a:rPr lang="es-ES_tradnl" sz="2600" b="1" i="1">
                <a:solidFill>
                  <a:schemeClr val="accent1"/>
                </a:solidFill>
                <a:effectLst>
                  <a:outerShdw blurRad="38100" dist="38100" dir="2700000" algn="tl">
                    <a:srgbClr val="000000"/>
                  </a:outerShdw>
                </a:effectLst>
                <a:latin typeface="Verdana" pitchFamily="34" charset="0"/>
              </a:rPr>
              <a:t>retrograda.</a:t>
            </a:r>
          </a:p>
          <a:p>
            <a:pPr marL="388938" indent="-388938" algn="just">
              <a:buClr>
                <a:srgbClr val="00FFFF"/>
              </a:buClr>
              <a:buFont typeface="Wingdings" pitchFamily="2" charset="2"/>
              <a:buChar char="v"/>
              <a:defRPr/>
            </a:pPr>
            <a:r>
              <a:rPr lang="es-ES_tradnl" sz="2600">
                <a:solidFill>
                  <a:schemeClr val="accent1"/>
                </a:solidFill>
                <a:latin typeface="Verdana" pitchFamily="34" charset="0"/>
              </a:rPr>
              <a:t>Cada estación terrestre debe localizar el satélite conforme está disponible en cada órbita, y después unir su antena al satélite y localizarlo cuando pasa por arriba.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914400" y="228600"/>
            <a:ext cx="7315200" cy="11430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Satélites</a:t>
            </a:r>
            <a:endParaRPr lang="es-ES_tradnl">
              <a:solidFill>
                <a:schemeClr val="accent1"/>
              </a:solidFill>
            </a:endParaRPr>
          </a:p>
        </p:txBody>
      </p:sp>
      <p:sp>
        <p:nvSpPr>
          <p:cNvPr id="5124" name="Rectangle 3"/>
          <p:cNvSpPr>
            <a:spLocks noChangeArrowheads="1"/>
          </p:cNvSpPr>
          <p:nvPr/>
        </p:nvSpPr>
        <p:spPr bwMode="auto">
          <a:xfrm>
            <a:off x="2273300" y="2152650"/>
            <a:ext cx="9144000" cy="0"/>
          </a:xfrm>
          <a:prstGeom prst="rect">
            <a:avLst/>
          </a:prstGeom>
          <a:noFill/>
          <a:ln w="57150" cmpd="thickThin">
            <a:noFill/>
            <a:miter lim="800000"/>
            <a:headEnd/>
            <a:tailEnd/>
          </a:ln>
        </p:spPr>
        <p:txBody>
          <a:bodyPr>
            <a:spAutoFit/>
          </a:bodyPr>
          <a:lstStyle/>
          <a:p>
            <a:endParaRPr lang="es-ES"/>
          </a:p>
        </p:txBody>
      </p:sp>
      <p:graphicFrame>
        <p:nvGraphicFramePr>
          <p:cNvPr id="5122" name="Object 5"/>
          <p:cNvGraphicFramePr>
            <a:graphicFrameLocks noChangeAspect="1"/>
          </p:cNvGraphicFramePr>
          <p:nvPr/>
        </p:nvGraphicFramePr>
        <p:xfrm>
          <a:off x="685800" y="1676400"/>
          <a:ext cx="7772400" cy="4883150"/>
        </p:xfrm>
        <a:graphic>
          <a:graphicData uri="http://schemas.openxmlformats.org/presentationml/2006/ole">
            <mc:AlternateContent xmlns:mc="http://schemas.openxmlformats.org/markup-compatibility/2006">
              <mc:Choice xmlns:v="urn:schemas-microsoft-com:vml" Requires="v">
                <p:oleObj spid="_x0000_s5152" name="Imagen de mapa de bits" r:id="rId4" imgW="4133333" imgH="2943636" progId="PBrush">
                  <p:embed/>
                </p:oleObj>
              </mc:Choice>
              <mc:Fallback>
                <p:oleObj name="Imagen de mapa de bits" r:id="rId4" imgW="4133333" imgH="2943636"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76400"/>
                        <a:ext cx="7772400" cy="4883150"/>
                      </a:xfrm>
                      <a:prstGeom prst="rect">
                        <a:avLst/>
                      </a:prstGeom>
                      <a:noFill/>
                      <a:ln w="762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609600" y="304800"/>
            <a:ext cx="8229600" cy="1905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 geoestacionario</a:t>
            </a:r>
          </a:p>
        </p:txBody>
      </p:sp>
      <p:sp>
        <p:nvSpPr>
          <p:cNvPr id="48131" name="Text Box 3"/>
          <p:cNvSpPr txBox="1">
            <a:spLocks noChangeArrowheads="1"/>
          </p:cNvSpPr>
          <p:nvPr/>
        </p:nvSpPr>
        <p:spPr bwMode="auto">
          <a:xfrm>
            <a:off x="228600" y="2743200"/>
            <a:ext cx="8651875" cy="3343275"/>
          </a:xfrm>
          <a:prstGeom prst="rect">
            <a:avLst/>
          </a:prstGeom>
          <a:solidFill>
            <a:schemeClr val="bg1"/>
          </a:solidFill>
          <a:ln w="76200">
            <a:solidFill>
              <a:schemeClr val="accent1"/>
            </a:solidFill>
            <a:miter lim="800000"/>
            <a:headEnd/>
            <a:tailEnd/>
          </a:ln>
        </p:spPr>
        <p:txBody>
          <a:bodyPr>
            <a:spAutoFit/>
          </a:bodyPr>
          <a:lstStyle/>
          <a:p>
            <a:pPr marL="388938" indent="-388938">
              <a:buClr>
                <a:srgbClr val="00FFFF"/>
              </a:buClr>
              <a:buFont typeface="Wingdings" pitchFamily="2" charset="2"/>
              <a:buChar char="v"/>
            </a:pPr>
            <a:r>
              <a:rPr lang="es-ES_tradnl" sz="2600">
                <a:solidFill>
                  <a:schemeClr val="accent1"/>
                </a:solidFill>
                <a:latin typeface="Verdana" pitchFamily="34" charset="0"/>
              </a:rPr>
              <a:t>Los satélites geoestacionarios o geosíncronos giran en un patrón circular, con una velocidad angular igual a la de la Tierra.</a:t>
            </a:r>
          </a:p>
          <a:p>
            <a:pPr marL="388938" indent="-388938">
              <a:buClr>
                <a:srgbClr val="00FFFF"/>
              </a:buClr>
              <a:buFont typeface="Wingdings" pitchFamily="2" charset="2"/>
              <a:buChar char="v"/>
            </a:pPr>
            <a:endParaRPr lang="es-ES_tradnl" sz="2600">
              <a:solidFill>
                <a:schemeClr val="accent1"/>
              </a:solidFill>
              <a:latin typeface="Verdana" pitchFamily="34" charset="0"/>
            </a:endParaRPr>
          </a:p>
          <a:p>
            <a:pPr marL="388938" indent="-388938">
              <a:buClr>
                <a:srgbClr val="00FFFF"/>
              </a:buClr>
              <a:buFont typeface="Wingdings" pitchFamily="2" charset="2"/>
              <a:buChar char="v"/>
            </a:pPr>
            <a:r>
              <a:rPr lang="es-ES_tradnl" sz="2600">
                <a:solidFill>
                  <a:schemeClr val="accent1"/>
                </a:solidFill>
                <a:latin typeface="Verdana" pitchFamily="34" charset="0"/>
              </a:rPr>
              <a:t>Consecuentemente permanecen en una posición fija con respecto a un punto específico en la Tierra.</a:t>
            </a:r>
          </a:p>
          <a:p>
            <a:pPr marL="388938" indent="-388938" algn="just">
              <a:buClr>
                <a:srgbClr val="00FFFF"/>
              </a:buClr>
              <a:buFont typeface="Wingdings" pitchFamily="2" charset="2"/>
              <a:buChar char="v"/>
            </a:pPr>
            <a:endParaRPr lang="es-ES_tradnl" sz="2600">
              <a:solidFill>
                <a:schemeClr val="accent1"/>
              </a:solidFill>
              <a:latin typeface="Verdana"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85800" y="0"/>
            <a:ext cx="8229600" cy="1905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 geoestacionario</a:t>
            </a:r>
          </a:p>
        </p:txBody>
      </p:sp>
      <p:sp>
        <p:nvSpPr>
          <p:cNvPr id="49155" name="Text Box 3"/>
          <p:cNvSpPr txBox="1">
            <a:spLocks noChangeArrowheads="1"/>
          </p:cNvSpPr>
          <p:nvPr/>
        </p:nvSpPr>
        <p:spPr bwMode="auto">
          <a:xfrm>
            <a:off x="228600" y="2057400"/>
            <a:ext cx="8651875" cy="4533900"/>
          </a:xfrm>
          <a:prstGeom prst="rect">
            <a:avLst/>
          </a:prstGeom>
          <a:solidFill>
            <a:schemeClr val="bg1"/>
          </a:solidFill>
          <a:ln w="76200">
            <a:solidFill>
              <a:schemeClr val="accent1"/>
            </a:solidFill>
            <a:miter lim="800000"/>
            <a:headEnd/>
            <a:tailEnd/>
          </a:ln>
        </p:spPr>
        <p:txBody>
          <a:bodyPr>
            <a:spAutoFit/>
          </a:bodyPr>
          <a:lstStyle/>
          <a:p>
            <a:pPr marL="388938" indent="-388938" algn="just">
              <a:buClr>
                <a:srgbClr val="00FFFF"/>
              </a:buClr>
              <a:buFont typeface="Wingdings" pitchFamily="2" charset="2"/>
              <a:buChar char="v"/>
            </a:pPr>
            <a:r>
              <a:rPr lang="es-ES_tradnl" sz="2600">
                <a:solidFill>
                  <a:schemeClr val="accent1"/>
                </a:solidFill>
                <a:latin typeface="Verdana" pitchFamily="34" charset="0"/>
              </a:rPr>
              <a:t>Período orbital cerca de la tierra 90 minutos Tan cerca son problemáticos porque sólo están visibles a una estación terrestre un intervalo corto de tiempo</a:t>
            </a:r>
          </a:p>
          <a:p>
            <a:pPr marL="388938" indent="-388938" algn="just">
              <a:buClr>
                <a:srgbClr val="00FFFF"/>
              </a:buClr>
              <a:buFont typeface="Wingdings" pitchFamily="2" charset="2"/>
              <a:buChar char="v"/>
            </a:pPr>
            <a:r>
              <a:rPr lang="es-ES_tradnl" sz="2600">
                <a:solidFill>
                  <a:schemeClr val="accent1"/>
                </a:solidFill>
                <a:latin typeface="Verdana" pitchFamily="34" charset="0"/>
              </a:rPr>
              <a:t>Altitud aproximada de 36,000 Km. arriba del ecuador Velocidad de rotación es 24 horas (</a:t>
            </a:r>
            <a:r>
              <a:rPr lang="es-ES_tradnl" sz="2600" b="1">
                <a:solidFill>
                  <a:schemeClr val="accent1"/>
                </a:solidFill>
                <a:latin typeface="Verdana" pitchFamily="34" charset="0"/>
              </a:rPr>
              <a:t>se mueve a la misma velocidad que la tierra - geosíncrono</a:t>
            </a:r>
            <a:r>
              <a:rPr lang="es-ES_tradnl" sz="2600">
                <a:solidFill>
                  <a:schemeClr val="accent1"/>
                </a:solidFill>
                <a:latin typeface="Verdana" pitchFamily="34" charset="0"/>
              </a:rPr>
              <a:t>)</a:t>
            </a:r>
          </a:p>
          <a:p>
            <a:pPr marL="388938" indent="-388938" algn="just">
              <a:buClr>
                <a:srgbClr val="00FFFF"/>
              </a:buClr>
              <a:buFont typeface="Wingdings" pitchFamily="2" charset="2"/>
              <a:buChar char="v"/>
            </a:pPr>
            <a:r>
              <a:rPr lang="es-ES_tradnl" sz="2600">
                <a:solidFill>
                  <a:schemeClr val="accent1"/>
                </a:solidFill>
                <a:latin typeface="Verdana" pitchFamily="34" charset="0"/>
              </a:rPr>
              <a:t>Para evitar interferencia, se colocan con 2 grados de separación en los 360 grados del plano ecuatorial.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295400" y="228600"/>
            <a:ext cx="7620000" cy="1143000"/>
          </a:xfrm>
          <a:prstGeom prst="rect">
            <a:avLst/>
          </a:prstGeom>
          <a:solidFill>
            <a:schemeClr val="bg1"/>
          </a:solidFill>
          <a:ln w="76200">
            <a:solidFill>
              <a:srgbClr val="008000"/>
            </a:solidFill>
            <a:miter lim="800000"/>
            <a:headEnd/>
            <a:tailEnd/>
          </a:ln>
          <a:effectLst/>
        </p:spPr>
        <p:txBody>
          <a:bodyPr anchor="ctr"/>
          <a:lstStyle/>
          <a:p>
            <a:pPr algn="ctr">
              <a:defRPr/>
            </a:pPr>
            <a:r>
              <a:rPr lang="es-ES_tradnl" sz="4400" b="1" i="1">
                <a:solidFill>
                  <a:schemeClr val="accent1"/>
                </a:solidFill>
                <a:effectLst>
                  <a:outerShdw blurRad="38100" dist="38100" dir="2700000" algn="tl">
                    <a:srgbClr val="000000"/>
                  </a:outerShdw>
                </a:effectLst>
                <a:latin typeface="Arial" charset="0"/>
              </a:rPr>
              <a:t>Satélites</a:t>
            </a:r>
          </a:p>
        </p:txBody>
      </p:sp>
      <p:grpSp>
        <p:nvGrpSpPr>
          <p:cNvPr id="50179" name="Group 3"/>
          <p:cNvGrpSpPr>
            <a:grpSpLocks/>
          </p:cNvGrpSpPr>
          <p:nvPr/>
        </p:nvGrpSpPr>
        <p:grpSpPr bwMode="auto">
          <a:xfrm>
            <a:off x="533400" y="1828800"/>
            <a:ext cx="8524875" cy="4040188"/>
            <a:chOff x="1872" y="1536"/>
            <a:chExt cx="2286" cy="997"/>
          </a:xfrm>
        </p:grpSpPr>
        <p:sp>
          <p:nvSpPr>
            <p:cNvPr id="50182" name="Oval 4"/>
            <p:cNvSpPr>
              <a:spLocks noChangeArrowheads="1"/>
            </p:cNvSpPr>
            <p:nvPr/>
          </p:nvSpPr>
          <p:spPr bwMode="auto">
            <a:xfrm>
              <a:off x="1924" y="1920"/>
              <a:ext cx="520" cy="480"/>
            </a:xfrm>
            <a:prstGeom prst="ellipse">
              <a:avLst/>
            </a:prstGeom>
            <a:solidFill>
              <a:schemeClr val="hlink"/>
            </a:solidFill>
            <a:ln w="9525">
              <a:solidFill>
                <a:schemeClr val="tx1"/>
              </a:solidFill>
              <a:round/>
              <a:headEnd/>
              <a:tailEnd/>
            </a:ln>
          </p:spPr>
          <p:txBody>
            <a:bodyPr wrap="none" anchor="ctr"/>
            <a:lstStyle/>
            <a:p>
              <a:endParaRPr lang="es-ES"/>
            </a:p>
          </p:txBody>
        </p:sp>
        <p:sp>
          <p:nvSpPr>
            <p:cNvPr id="50183" name="Oval 5"/>
            <p:cNvSpPr>
              <a:spLocks noChangeArrowheads="1"/>
            </p:cNvSpPr>
            <p:nvPr/>
          </p:nvSpPr>
          <p:spPr bwMode="auto">
            <a:xfrm>
              <a:off x="3891" y="2136"/>
              <a:ext cx="52" cy="47"/>
            </a:xfrm>
            <a:prstGeom prst="ellipse">
              <a:avLst/>
            </a:prstGeom>
            <a:solidFill>
              <a:schemeClr val="accent2"/>
            </a:solidFill>
            <a:ln w="9525">
              <a:solidFill>
                <a:schemeClr val="tx1"/>
              </a:solidFill>
              <a:round/>
              <a:headEnd/>
              <a:tailEnd/>
            </a:ln>
          </p:spPr>
          <p:txBody>
            <a:bodyPr wrap="none" anchor="ctr"/>
            <a:lstStyle/>
            <a:p>
              <a:endParaRPr lang="es-ES"/>
            </a:p>
          </p:txBody>
        </p:sp>
        <p:sp>
          <p:nvSpPr>
            <p:cNvPr id="50184" name="Oval 6"/>
            <p:cNvSpPr>
              <a:spLocks noChangeArrowheads="1"/>
            </p:cNvSpPr>
            <p:nvPr/>
          </p:nvSpPr>
          <p:spPr bwMode="auto">
            <a:xfrm>
              <a:off x="2438" y="2232"/>
              <a:ext cx="52" cy="47"/>
            </a:xfrm>
            <a:prstGeom prst="ellipse">
              <a:avLst/>
            </a:prstGeom>
            <a:solidFill>
              <a:srgbClr val="FF0000"/>
            </a:solidFill>
            <a:ln w="9525">
              <a:solidFill>
                <a:schemeClr val="tx1"/>
              </a:solidFill>
              <a:round/>
              <a:headEnd/>
              <a:tailEnd/>
            </a:ln>
          </p:spPr>
          <p:txBody>
            <a:bodyPr wrap="none" anchor="ctr"/>
            <a:lstStyle/>
            <a:p>
              <a:endParaRPr lang="es-ES"/>
            </a:p>
          </p:txBody>
        </p:sp>
        <p:sp>
          <p:nvSpPr>
            <p:cNvPr id="50185" name="Text Box 7"/>
            <p:cNvSpPr txBox="1">
              <a:spLocks noChangeArrowheads="1"/>
            </p:cNvSpPr>
            <p:nvPr/>
          </p:nvSpPr>
          <p:spPr bwMode="auto">
            <a:xfrm>
              <a:off x="3473" y="1777"/>
              <a:ext cx="685" cy="143"/>
            </a:xfrm>
            <a:prstGeom prst="rect">
              <a:avLst/>
            </a:prstGeom>
            <a:noFill/>
            <a:ln w="9525">
              <a:noFill/>
              <a:miter lim="800000"/>
              <a:headEnd/>
              <a:tailEnd/>
            </a:ln>
          </p:spPr>
          <p:txBody>
            <a:bodyPr wrap="none">
              <a:spAutoFit/>
            </a:bodyPr>
            <a:lstStyle/>
            <a:p>
              <a:r>
                <a:rPr lang="es-ES_tradnl" sz="3200">
                  <a:solidFill>
                    <a:schemeClr val="accent1"/>
                  </a:solidFill>
                  <a:latin typeface="Arial" pitchFamily="34" charset="0"/>
                </a:rPr>
                <a:t>Geosicronico</a:t>
              </a:r>
            </a:p>
          </p:txBody>
        </p:sp>
        <p:sp>
          <p:nvSpPr>
            <p:cNvPr id="50186" name="Text Box 8"/>
            <p:cNvSpPr txBox="1">
              <a:spLocks noChangeArrowheads="1"/>
            </p:cNvSpPr>
            <p:nvPr/>
          </p:nvSpPr>
          <p:spPr bwMode="auto">
            <a:xfrm>
              <a:off x="2600" y="1835"/>
              <a:ext cx="676" cy="158"/>
            </a:xfrm>
            <a:prstGeom prst="rect">
              <a:avLst/>
            </a:prstGeom>
            <a:noFill/>
            <a:ln w="9525">
              <a:noFill/>
              <a:miter lim="800000"/>
              <a:headEnd/>
              <a:tailEnd/>
            </a:ln>
          </p:spPr>
          <p:txBody>
            <a:bodyPr wrap="none">
              <a:spAutoFit/>
            </a:bodyPr>
            <a:lstStyle/>
            <a:p>
              <a:r>
                <a:rPr lang="es-ES_tradnl" sz="3600">
                  <a:solidFill>
                    <a:schemeClr val="accent1"/>
                  </a:solidFill>
                  <a:latin typeface="Arial" pitchFamily="34" charset="0"/>
                </a:rPr>
                <a:t>36.000 Km.</a:t>
              </a:r>
            </a:p>
          </p:txBody>
        </p:sp>
        <p:sp>
          <p:nvSpPr>
            <p:cNvPr id="50187" name="Text Box 9"/>
            <p:cNvSpPr txBox="1">
              <a:spLocks noChangeArrowheads="1"/>
            </p:cNvSpPr>
            <p:nvPr/>
          </p:nvSpPr>
          <p:spPr bwMode="auto">
            <a:xfrm>
              <a:off x="2433" y="2330"/>
              <a:ext cx="1099" cy="203"/>
            </a:xfrm>
            <a:prstGeom prst="rect">
              <a:avLst/>
            </a:prstGeom>
            <a:noFill/>
            <a:ln w="9525">
              <a:noFill/>
              <a:miter lim="800000"/>
              <a:headEnd/>
              <a:tailEnd/>
            </a:ln>
          </p:spPr>
          <p:txBody>
            <a:bodyPr wrap="none">
              <a:spAutoFit/>
            </a:bodyPr>
            <a:lstStyle/>
            <a:p>
              <a:r>
                <a:rPr lang="es-ES_tradnl" sz="2400" b="1">
                  <a:solidFill>
                    <a:schemeClr val="accent1"/>
                  </a:solidFill>
                  <a:latin typeface="Arial" pitchFamily="34" charset="0"/>
                </a:rPr>
                <a:t>Baja Altura (300 a 600 Km.)</a:t>
              </a:r>
            </a:p>
            <a:p>
              <a:r>
                <a:rPr lang="es-ES_tradnl" sz="2400" b="1">
                  <a:solidFill>
                    <a:schemeClr val="accent1"/>
                  </a:solidFill>
                  <a:latin typeface="Arial" pitchFamily="34" charset="0"/>
                </a:rPr>
                <a:t>Orbita Geoestacionaria</a:t>
              </a:r>
            </a:p>
          </p:txBody>
        </p:sp>
        <p:sp>
          <p:nvSpPr>
            <p:cNvPr id="50188" name="Line 10"/>
            <p:cNvSpPr>
              <a:spLocks noChangeShapeType="1"/>
            </p:cNvSpPr>
            <p:nvPr/>
          </p:nvSpPr>
          <p:spPr bwMode="auto">
            <a:xfrm flipH="1" flipV="1">
              <a:off x="2483" y="2282"/>
              <a:ext cx="65" cy="118"/>
            </a:xfrm>
            <a:prstGeom prst="line">
              <a:avLst/>
            </a:prstGeom>
            <a:noFill/>
            <a:ln w="9525">
              <a:solidFill>
                <a:schemeClr val="tx1"/>
              </a:solidFill>
              <a:round/>
              <a:headEnd/>
              <a:tailEnd type="triangle" w="med" len="med"/>
            </a:ln>
          </p:spPr>
          <p:txBody>
            <a:bodyPr wrap="none" anchor="ctr"/>
            <a:lstStyle/>
            <a:p>
              <a:endParaRPr lang="es-AR"/>
            </a:p>
          </p:txBody>
        </p:sp>
        <p:sp>
          <p:nvSpPr>
            <p:cNvPr id="50189" name="Line 11"/>
            <p:cNvSpPr>
              <a:spLocks noChangeShapeType="1"/>
            </p:cNvSpPr>
            <p:nvPr/>
          </p:nvSpPr>
          <p:spPr bwMode="auto">
            <a:xfrm flipV="1">
              <a:off x="2184" y="1968"/>
              <a:ext cx="156" cy="192"/>
            </a:xfrm>
            <a:prstGeom prst="line">
              <a:avLst/>
            </a:prstGeom>
            <a:noFill/>
            <a:ln w="9525">
              <a:solidFill>
                <a:schemeClr val="tx1"/>
              </a:solidFill>
              <a:round/>
              <a:headEnd type="triangle" w="med" len="med"/>
              <a:tailEnd type="triangle" w="med" len="med"/>
            </a:ln>
          </p:spPr>
          <p:txBody>
            <a:bodyPr wrap="none" anchor="ctr"/>
            <a:lstStyle/>
            <a:p>
              <a:endParaRPr lang="es-AR"/>
            </a:p>
          </p:txBody>
        </p:sp>
        <p:sp>
          <p:nvSpPr>
            <p:cNvPr id="50190" name="Text Box 12"/>
            <p:cNvSpPr txBox="1">
              <a:spLocks noChangeArrowheads="1"/>
            </p:cNvSpPr>
            <p:nvPr/>
          </p:nvSpPr>
          <p:spPr bwMode="auto">
            <a:xfrm>
              <a:off x="1872" y="1536"/>
              <a:ext cx="47" cy="113"/>
            </a:xfrm>
            <a:prstGeom prst="rect">
              <a:avLst/>
            </a:prstGeom>
            <a:noFill/>
            <a:ln w="9525">
              <a:noFill/>
              <a:miter lim="800000"/>
              <a:headEnd/>
              <a:tailEnd/>
            </a:ln>
          </p:spPr>
          <p:txBody>
            <a:bodyPr wrap="none">
              <a:spAutoFit/>
            </a:bodyPr>
            <a:lstStyle/>
            <a:p>
              <a:endParaRPr lang="es-AR" sz="2400"/>
            </a:p>
          </p:txBody>
        </p:sp>
        <p:sp>
          <p:nvSpPr>
            <p:cNvPr id="50191" name="Line 13"/>
            <p:cNvSpPr>
              <a:spLocks noChangeShapeType="1"/>
            </p:cNvSpPr>
            <p:nvPr/>
          </p:nvSpPr>
          <p:spPr bwMode="auto">
            <a:xfrm>
              <a:off x="2184" y="2160"/>
              <a:ext cx="1716" cy="0"/>
            </a:xfrm>
            <a:prstGeom prst="line">
              <a:avLst/>
            </a:prstGeom>
            <a:noFill/>
            <a:ln w="9525">
              <a:solidFill>
                <a:schemeClr val="tx1"/>
              </a:solidFill>
              <a:round/>
              <a:headEnd type="triangle" w="med" len="med"/>
              <a:tailEnd type="triangle" w="med" len="med"/>
            </a:ln>
          </p:spPr>
          <p:txBody>
            <a:bodyPr wrap="none" anchor="ctr"/>
            <a:lstStyle/>
            <a:p>
              <a:endParaRPr lang="es-AR"/>
            </a:p>
          </p:txBody>
        </p:sp>
      </p:grpSp>
      <p:sp>
        <p:nvSpPr>
          <p:cNvPr id="50180" name="Rectangle 14"/>
          <p:cNvSpPr>
            <a:spLocks noChangeArrowheads="1"/>
          </p:cNvSpPr>
          <p:nvPr/>
        </p:nvSpPr>
        <p:spPr bwMode="auto">
          <a:xfrm>
            <a:off x="2782888" y="2033588"/>
            <a:ext cx="9144000" cy="0"/>
          </a:xfrm>
          <a:prstGeom prst="rect">
            <a:avLst/>
          </a:prstGeom>
          <a:noFill/>
          <a:ln w="57150" cmpd="thickThin">
            <a:noFill/>
            <a:miter lim="800000"/>
            <a:headEnd/>
            <a:tailEnd/>
          </a:ln>
        </p:spPr>
        <p:txBody>
          <a:bodyPr>
            <a:spAutoFit/>
          </a:bodyPr>
          <a:lstStyle/>
          <a:p>
            <a:endParaRPr lang="es-ES"/>
          </a:p>
        </p:txBody>
      </p:sp>
      <p:pic>
        <p:nvPicPr>
          <p:cNvPr id="50181" name="Picture 15" descr="http://www.nahuelsat.com.ar/espaniol/archivos/galeria/Nahuel_1_icon.gif"/>
          <p:cNvPicPr>
            <a:picLocks noChangeAspect="1" noChangeArrowheads="1"/>
          </p:cNvPicPr>
          <p:nvPr/>
        </p:nvPicPr>
        <p:blipFill>
          <a:blip r:embed="rId3" r:link="rId4" cstate="print"/>
          <a:srcRect/>
          <a:stretch>
            <a:fillRect/>
          </a:stretch>
        </p:blipFill>
        <p:spPr bwMode="auto">
          <a:xfrm>
            <a:off x="7034213" y="4495800"/>
            <a:ext cx="1898650" cy="148113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447800" y="304800"/>
            <a:ext cx="7162800" cy="1143000"/>
          </a:xfrm>
          <a:prstGeom prst="rect">
            <a:avLst/>
          </a:prstGeom>
          <a:solidFill>
            <a:schemeClr val="bg1"/>
          </a:solidFill>
          <a:ln w="76200">
            <a:solidFill>
              <a:schemeClr val="tx2"/>
            </a:solidFill>
            <a:miter lim="800000"/>
            <a:headEnd/>
            <a:tailEnd/>
          </a:ln>
          <a:effectLst/>
        </p:spPr>
        <p:txBody>
          <a:bodyPr anchor="ctr"/>
          <a:lstStyle/>
          <a:p>
            <a:pPr algn="ctr">
              <a:defRPr/>
            </a:pPr>
            <a:r>
              <a:rPr lang="es-ES_tradnl" sz="4400" b="1" i="1">
                <a:solidFill>
                  <a:schemeClr val="accent1"/>
                </a:solidFill>
                <a:effectLst>
                  <a:outerShdw blurRad="38100" dist="38100" dir="2700000" algn="tl">
                    <a:srgbClr val="000000"/>
                  </a:outerShdw>
                </a:effectLst>
                <a:latin typeface="Arial" charset="0"/>
              </a:rPr>
              <a:t>Vector de Satélites</a:t>
            </a:r>
          </a:p>
        </p:txBody>
      </p:sp>
      <p:grpSp>
        <p:nvGrpSpPr>
          <p:cNvPr id="51203" name="Group 3"/>
          <p:cNvGrpSpPr>
            <a:grpSpLocks/>
          </p:cNvGrpSpPr>
          <p:nvPr/>
        </p:nvGrpSpPr>
        <p:grpSpPr bwMode="auto">
          <a:xfrm>
            <a:off x="2590800" y="1866900"/>
            <a:ext cx="4281488" cy="4038600"/>
            <a:chOff x="1632" y="1176"/>
            <a:chExt cx="2697" cy="2544"/>
          </a:xfrm>
        </p:grpSpPr>
        <p:sp>
          <p:nvSpPr>
            <p:cNvPr id="51210" name="Oval 4"/>
            <p:cNvSpPr>
              <a:spLocks noChangeArrowheads="1"/>
            </p:cNvSpPr>
            <p:nvPr/>
          </p:nvSpPr>
          <p:spPr bwMode="auto">
            <a:xfrm>
              <a:off x="1816" y="1344"/>
              <a:ext cx="2304" cy="2208"/>
            </a:xfrm>
            <a:prstGeom prst="ellipse">
              <a:avLst/>
            </a:prstGeom>
            <a:solidFill>
              <a:schemeClr val="hlink"/>
            </a:solidFill>
            <a:ln w="9525">
              <a:solidFill>
                <a:schemeClr val="accent1"/>
              </a:solidFill>
              <a:round/>
              <a:headEnd/>
              <a:tailEnd/>
            </a:ln>
          </p:spPr>
          <p:txBody>
            <a:bodyPr wrap="none" anchor="ctr"/>
            <a:lstStyle/>
            <a:p>
              <a:endParaRPr lang="es-ES"/>
            </a:p>
          </p:txBody>
        </p:sp>
        <p:sp>
          <p:nvSpPr>
            <p:cNvPr id="51211" name="Oval 5"/>
            <p:cNvSpPr>
              <a:spLocks noChangeArrowheads="1"/>
            </p:cNvSpPr>
            <p:nvPr/>
          </p:nvSpPr>
          <p:spPr bwMode="auto">
            <a:xfrm>
              <a:off x="1632" y="2424"/>
              <a:ext cx="48" cy="47"/>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12" name="Line 6"/>
            <p:cNvSpPr>
              <a:spLocks noChangeShapeType="1"/>
            </p:cNvSpPr>
            <p:nvPr/>
          </p:nvSpPr>
          <p:spPr bwMode="auto">
            <a:xfrm flipV="1">
              <a:off x="1648" y="1344"/>
              <a:ext cx="656" cy="1096"/>
            </a:xfrm>
            <a:prstGeom prst="line">
              <a:avLst/>
            </a:prstGeom>
            <a:noFill/>
            <a:ln w="9525">
              <a:solidFill>
                <a:schemeClr val="accent1"/>
              </a:solidFill>
              <a:round/>
              <a:headEnd/>
              <a:tailEnd/>
            </a:ln>
          </p:spPr>
          <p:txBody>
            <a:bodyPr wrap="none" anchor="ctr"/>
            <a:lstStyle/>
            <a:p>
              <a:endParaRPr lang="es-AR"/>
            </a:p>
          </p:txBody>
        </p:sp>
        <p:sp>
          <p:nvSpPr>
            <p:cNvPr id="51213" name="Oval 7"/>
            <p:cNvSpPr>
              <a:spLocks noChangeArrowheads="1"/>
            </p:cNvSpPr>
            <p:nvPr/>
          </p:nvSpPr>
          <p:spPr bwMode="auto">
            <a:xfrm>
              <a:off x="1656" y="1176"/>
              <a:ext cx="2648" cy="2544"/>
            </a:xfrm>
            <a:prstGeom prst="ellipse">
              <a:avLst/>
            </a:prstGeom>
            <a:noFill/>
            <a:ln w="9525">
              <a:solidFill>
                <a:schemeClr val="accent1"/>
              </a:solidFill>
              <a:round/>
              <a:headEnd/>
              <a:tailEnd/>
            </a:ln>
          </p:spPr>
          <p:txBody>
            <a:bodyPr wrap="none" anchor="ctr"/>
            <a:lstStyle/>
            <a:p>
              <a:endParaRPr lang="es-ES"/>
            </a:p>
          </p:txBody>
        </p:sp>
        <p:sp>
          <p:nvSpPr>
            <p:cNvPr id="51214" name="Oval 8"/>
            <p:cNvSpPr>
              <a:spLocks noChangeArrowheads="1"/>
            </p:cNvSpPr>
            <p:nvPr/>
          </p:nvSpPr>
          <p:spPr bwMode="auto">
            <a:xfrm>
              <a:off x="2280" y="1328"/>
              <a:ext cx="48" cy="48"/>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15" name="Oval 9"/>
            <p:cNvSpPr>
              <a:spLocks noChangeArrowheads="1"/>
            </p:cNvSpPr>
            <p:nvPr/>
          </p:nvSpPr>
          <p:spPr bwMode="auto">
            <a:xfrm>
              <a:off x="3603" y="1317"/>
              <a:ext cx="48" cy="48"/>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16" name="Line 10"/>
            <p:cNvSpPr>
              <a:spLocks noChangeShapeType="1"/>
            </p:cNvSpPr>
            <p:nvPr/>
          </p:nvSpPr>
          <p:spPr bwMode="auto">
            <a:xfrm>
              <a:off x="2304" y="1344"/>
              <a:ext cx="1344" cy="0"/>
            </a:xfrm>
            <a:prstGeom prst="line">
              <a:avLst/>
            </a:prstGeom>
            <a:noFill/>
            <a:ln w="9525">
              <a:solidFill>
                <a:schemeClr val="accent1"/>
              </a:solidFill>
              <a:round/>
              <a:headEnd/>
              <a:tailEnd/>
            </a:ln>
          </p:spPr>
          <p:txBody>
            <a:bodyPr wrap="none" anchor="ctr"/>
            <a:lstStyle/>
            <a:p>
              <a:endParaRPr lang="es-AR"/>
            </a:p>
          </p:txBody>
        </p:sp>
        <p:sp>
          <p:nvSpPr>
            <p:cNvPr id="51217" name="Oval 11"/>
            <p:cNvSpPr>
              <a:spLocks noChangeArrowheads="1"/>
            </p:cNvSpPr>
            <p:nvPr/>
          </p:nvSpPr>
          <p:spPr bwMode="auto">
            <a:xfrm>
              <a:off x="2307" y="3531"/>
              <a:ext cx="48" cy="48"/>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18" name="Line 12"/>
            <p:cNvSpPr>
              <a:spLocks noChangeShapeType="1"/>
            </p:cNvSpPr>
            <p:nvPr/>
          </p:nvSpPr>
          <p:spPr bwMode="auto">
            <a:xfrm>
              <a:off x="3600" y="1344"/>
              <a:ext cx="714" cy="1092"/>
            </a:xfrm>
            <a:prstGeom prst="line">
              <a:avLst/>
            </a:prstGeom>
            <a:noFill/>
            <a:ln w="9525">
              <a:solidFill>
                <a:schemeClr val="accent1"/>
              </a:solidFill>
              <a:round/>
              <a:headEnd/>
              <a:tailEnd/>
            </a:ln>
          </p:spPr>
          <p:txBody>
            <a:bodyPr wrap="none" anchor="ctr"/>
            <a:lstStyle/>
            <a:p>
              <a:endParaRPr lang="es-AR"/>
            </a:p>
          </p:txBody>
        </p:sp>
        <p:sp>
          <p:nvSpPr>
            <p:cNvPr id="51219" name="Oval 13"/>
            <p:cNvSpPr>
              <a:spLocks noChangeArrowheads="1"/>
            </p:cNvSpPr>
            <p:nvPr/>
          </p:nvSpPr>
          <p:spPr bwMode="auto">
            <a:xfrm>
              <a:off x="4281" y="2406"/>
              <a:ext cx="48" cy="48"/>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20" name="Line 14"/>
            <p:cNvSpPr>
              <a:spLocks noChangeShapeType="1"/>
            </p:cNvSpPr>
            <p:nvPr/>
          </p:nvSpPr>
          <p:spPr bwMode="auto">
            <a:xfrm flipH="1">
              <a:off x="3594" y="2448"/>
              <a:ext cx="726" cy="1122"/>
            </a:xfrm>
            <a:prstGeom prst="line">
              <a:avLst/>
            </a:prstGeom>
            <a:noFill/>
            <a:ln w="9525">
              <a:solidFill>
                <a:schemeClr val="accent1"/>
              </a:solidFill>
              <a:round/>
              <a:headEnd/>
              <a:tailEnd/>
            </a:ln>
          </p:spPr>
          <p:txBody>
            <a:bodyPr wrap="none" anchor="ctr"/>
            <a:lstStyle/>
            <a:p>
              <a:endParaRPr lang="es-AR"/>
            </a:p>
          </p:txBody>
        </p:sp>
        <p:sp>
          <p:nvSpPr>
            <p:cNvPr id="51221" name="Oval 15"/>
            <p:cNvSpPr>
              <a:spLocks noChangeArrowheads="1"/>
            </p:cNvSpPr>
            <p:nvPr/>
          </p:nvSpPr>
          <p:spPr bwMode="auto">
            <a:xfrm>
              <a:off x="3576" y="3540"/>
              <a:ext cx="48" cy="48"/>
            </a:xfrm>
            <a:prstGeom prst="ellipse">
              <a:avLst/>
            </a:prstGeom>
            <a:solidFill>
              <a:srgbClr val="FF0000"/>
            </a:solidFill>
            <a:ln w="9525">
              <a:solidFill>
                <a:schemeClr val="accent1"/>
              </a:solidFill>
              <a:round/>
              <a:headEnd/>
              <a:tailEnd/>
            </a:ln>
          </p:spPr>
          <p:txBody>
            <a:bodyPr wrap="none" anchor="ctr"/>
            <a:lstStyle/>
            <a:p>
              <a:endParaRPr lang="es-ES"/>
            </a:p>
          </p:txBody>
        </p:sp>
        <p:sp>
          <p:nvSpPr>
            <p:cNvPr id="51222" name="Line 16"/>
            <p:cNvSpPr>
              <a:spLocks noChangeShapeType="1"/>
            </p:cNvSpPr>
            <p:nvPr/>
          </p:nvSpPr>
          <p:spPr bwMode="auto">
            <a:xfrm flipH="1">
              <a:off x="2322" y="3552"/>
              <a:ext cx="1278" cy="3"/>
            </a:xfrm>
            <a:prstGeom prst="line">
              <a:avLst/>
            </a:prstGeom>
            <a:noFill/>
            <a:ln w="9525">
              <a:solidFill>
                <a:schemeClr val="accent1"/>
              </a:solidFill>
              <a:round/>
              <a:headEnd/>
              <a:tailEnd/>
            </a:ln>
          </p:spPr>
          <p:txBody>
            <a:bodyPr wrap="none" anchor="ctr"/>
            <a:lstStyle/>
            <a:p>
              <a:endParaRPr lang="es-AR"/>
            </a:p>
          </p:txBody>
        </p:sp>
        <p:sp>
          <p:nvSpPr>
            <p:cNvPr id="51223" name="Line 17"/>
            <p:cNvSpPr>
              <a:spLocks noChangeShapeType="1"/>
            </p:cNvSpPr>
            <p:nvPr/>
          </p:nvSpPr>
          <p:spPr bwMode="auto">
            <a:xfrm flipH="1" flipV="1">
              <a:off x="1644" y="2463"/>
              <a:ext cx="660" cy="1089"/>
            </a:xfrm>
            <a:prstGeom prst="line">
              <a:avLst/>
            </a:prstGeom>
            <a:noFill/>
            <a:ln w="9525">
              <a:solidFill>
                <a:schemeClr val="accent1"/>
              </a:solidFill>
              <a:round/>
              <a:headEnd/>
              <a:tailEnd/>
            </a:ln>
          </p:spPr>
          <p:txBody>
            <a:bodyPr wrap="none" anchor="ctr"/>
            <a:lstStyle/>
            <a:p>
              <a:endParaRPr lang="es-AR"/>
            </a:p>
          </p:txBody>
        </p:sp>
      </p:grpSp>
      <p:sp>
        <p:nvSpPr>
          <p:cNvPr id="51204" name="Text Box 18"/>
          <p:cNvSpPr txBox="1">
            <a:spLocks noChangeArrowheads="1"/>
          </p:cNvSpPr>
          <p:nvPr/>
        </p:nvSpPr>
        <p:spPr bwMode="auto">
          <a:xfrm>
            <a:off x="3870325" y="5984875"/>
            <a:ext cx="184150" cy="457200"/>
          </a:xfrm>
          <a:prstGeom prst="rect">
            <a:avLst/>
          </a:prstGeom>
          <a:noFill/>
          <a:ln w="9525">
            <a:noFill/>
            <a:miter lim="800000"/>
            <a:headEnd/>
            <a:tailEnd/>
          </a:ln>
        </p:spPr>
        <p:txBody>
          <a:bodyPr wrap="none">
            <a:spAutoFit/>
          </a:bodyPr>
          <a:lstStyle/>
          <a:p>
            <a:endParaRPr lang="es-AR" sz="2400"/>
          </a:p>
        </p:txBody>
      </p:sp>
      <p:sp>
        <p:nvSpPr>
          <p:cNvPr id="143379" name="Text Box 19"/>
          <p:cNvSpPr txBox="1">
            <a:spLocks noChangeArrowheads="1"/>
          </p:cNvSpPr>
          <p:nvPr/>
        </p:nvSpPr>
        <p:spPr bwMode="auto">
          <a:xfrm>
            <a:off x="4098925" y="3613150"/>
            <a:ext cx="1204913" cy="457200"/>
          </a:xfrm>
          <a:prstGeom prst="rect">
            <a:avLst/>
          </a:prstGeom>
          <a:noFill/>
          <a:ln w="9525">
            <a:noFill/>
            <a:miter lim="800000"/>
            <a:headEnd/>
            <a:tailEnd/>
          </a:ln>
          <a:effectLst/>
        </p:spPr>
        <p:txBody>
          <a:bodyPr wrap="none">
            <a:spAutoFit/>
          </a:bodyPr>
          <a:lstStyle/>
          <a:p>
            <a:pPr>
              <a:defRPr/>
            </a:pPr>
            <a:r>
              <a:rPr lang="es-ES_tradnl" sz="2400" b="1" i="1" u="sng">
                <a:effectLst>
                  <a:outerShdw blurRad="38100" dist="38100" dir="2700000" algn="tl">
                    <a:srgbClr val="000000"/>
                  </a:outerShdw>
                </a:effectLst>
                <a:latin typeface="Verdana" pitchFamily="34" charset="0"/>
              </a:rPr>
              <a:t>Tierra</a:t>
            </a:r>
          </a:p>
        </p:txBody>
      </p:sp>
      <p:sp>
        <p:nvSpPr>
          <p:cNvPr id="51206" name="Text Box 20"/>
          <p:cNvSpPr txBox="1">
            <a:spLocks noChangeArrowheads="1"/>
          </p:cNvSpPr>
          <p:nvPr/>
        </p:nvSpPr>
        <p:spPr bwMode="auto">
          <a:xfrm>
            <a:off x="6384925" y="1479550"/>
            <a:ext cx="2949575" cy="457200"/>
          </a:xfrm>
          <a:prstGeom prst="rect">
            <a:avLst/>
          </a:prstGeom>
          <a:noFill/>
          <a:ln w="9525">
            <a:noFill/>
            <a:miter lim="800000"/>
            <a:headEnd/>
            <a:tailEnd/>
          </a:ln>
        </p:spPr>
        <p:txBody>
          <a:bodyPr wrap="none">
            <a:spAutoFit/>
          </a:bodyPr>
          <a:lstStyle/>
          <a:p>
            <a:r>
              <a:rPr lang="es-ES_tradnl" sz="2400">
                <a:latin typeface="Verdana" pitchFamily="34" charset="0"/>
              </a:rPr>
              <a:t>Orbita a 600 Km..</a:t>
            </a:r>
          </a:p>
        </p:txBody>
      </p:sp>
      <p:sp>
        <p:nvSpPr>
          <p:cNvPr id="51207" name="Line 21"/>
          <p:cNvSpPr>
            <a:spLocks noChangeShapeType="1"/>
          </p:cNvSpPr>
          <p:nvPr/>
        </p:nvSpPr>
        <p:spPr bwMode="auto">
          <a:xfrm flipH="1">
            <a:off x="6400800" y="1981200"/>
            <a:ext cx="1295400" cy="685800"/>
          </a:xfrm>
          <a:prstGeom prst="line">
            <a:avLst/>
          </a:prstGeom>
          <a:noFill/>
          <a:ln w="76200">
            <a:solidFill>
              <a:schemeClr val="tx1"/>
            </a:solidFill>
            <a:round/>
            <a:headEnd/>
            <a:tailEnd type="triangle" w="med" len="med"/>
          </a:ln>
        </p:spPr>
        <p:txBody>
          <a:bodyPr wrap="none" anchor="ctr"/>
          <a:lstStyle/>
          <a:p>
            <a:endParaRPr lang="es-AR"/>
          </a:p>
        </p:txBody>
      </p:sp>
      <p:sp>
        <p:nvSpPr>
          <p:cNvPr id="143382" name="Rectangle 22"/>
          <p:cNvSpPr>
            <a:spLocks noChangeArrowheads="1"/>
          </p:cNvSpPr>
          <p:nvPr/>
        </p:nvSpPr>
        <p:spPr bwMode="auto">
          <a:xfrm>
            <a:off x="0" y="2921000"/>
            <a:ext cx="9144000" cy="1017588"/>
          </a:xfrm>
          <a:prstGeom prst="rect">
            <a:avLst/>
          </a:prstGeom>
          <a:noFill/>
          <a:ln w="57150" cmpd="thickThin">
            <a:noFill/>
            <a:miter lim="800000"/>
            <a:headEnd/>
            <a:tailEnd/>
          </a:ln>
          <a:effectLst/>
        </p:spPr>
        <p:txBody>
          <a:bodyPr>
            <a:spAutoFit/>
          </a:bodyPr>
          <a:lstStyle/>
          <a:p>
            <a:pPr eaLnBrk="1" hangingPunct="1">
              <a:lnSpc>
                <a:spcPct val="90000"/>
              </a:lnSpc>
              <a:spcBef>
                <a:spcPct val="20000"/>
              </a:spcBef>
              <a:buFontTx/>
              <a:buChar char="•"/>
              <a:defRPr/>
            </a:pPr>
            <a:endParaRPr lang="es-ES_tradnl" sz="3200" b="1" i="1">
              <a:effectLst>
                <a:outerShdw blurRad="38100" dist="38100" dir="2700000" algn="tl">
                  <a:srgbClr val="000000"/>
                </a:outerShdw>
              </a:effectLst>
              <a:latin typeface="Arial" charset="0"/>
            </a:endParaRPr>
          </a:p>
          <a:p>
            <a:pPr>
              <a:defRPr/>
            </a:pPr>
            <a:endParaRPr lang="es-ES_tradnl" sz="3200" b="1" i="1">
              <a:effectLst>
                <a:outerShdw blurRad="38100" dist="38100" dir="2700000" algn="tl">
                  <a:srgbClr val="000000"/>
                </a:outerShdw>
              </a:effectLst>
              <a:latin typeface="Arial" charset="0"/>
              <a:sym typeface="Wingdings 3" pitchFamily="18" charset="2"/>
            </a:endParaRPr>
          </a:p>
        </p:txBody>
      </p:sp>
      <p:sp>
        <p:nvSpPr>
          <p:cNvPr id="51209" name="Rectangle 23"/>
          <p:cNvSpPr>
            <a:spLocks noChangeArrowheads="1"/>
          </p:cNvSpPr>
          <p:nvPr/>
        </p:nvSpPr>
        <p:spPr bwMode="auto">
          <a:xfrm>
            <a:off x="914400" y="3886200"/>
            <a:ext cx="9144000" cy="533400"/>
          </a:xfrm>
          <a:prstGeom prst="rect">
            <a:avLst/>
          </a:prstGeom>
          <a:noFill/>
          <a:ln w="57150" cmpd="thickThin">
            <a:noFill/>
            <a:miter lim="800000"/>
            <a:headEnd/>
            <a:tailEnd/>
          </a:ln>
        </p:spPr>
        <p:txBody>
          <a:bodyPr>
            <a:spAutoFit/>
          </a:bodyPr>
          <a:lstStyle/>
          <a:p>
            <a:endParaRPr lang="es-E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609600"/>
            <a:ext cx="8229600" cy="16002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 geoestacionario</a:t>
            </a:r>
          </a:p>
        </p:txBody>
      </p:sp>
      <p:graphicFrame>
        <p:nvGraphicFramePr>
          <p:cNvPr id="6146" name="Object 42"/>
          <p:cNvGraphicFramePr>
            <a:graphicFrameLocks noChangeAspect="1"/>
          </p:cNvGraphicFramePr>
          <p:nvPr/>
        </p:nvGraphicFramePr>
        <p:xfrm>
          <a:off x="381000" y="2667000"/>
          <a:ext cx="8458200" cy="3243263"/>
        </p:xfrm>
        <a:graphic>
          <a:graphicData uri="http://schemas.openxmlformats.org/presentationml/2006/ole">
            <mc:AlternateContent xmlns:mc="http://schemas.openxmlformats.org/markup-compatibility/2006">
              <mc:Choice xmlns:v="urn:schemas-microsoft-com:vml" Requires="v">
                <p:oleObj spid="_x0000_s6176" name="Imagen de mapa de bits" r:id="rId4" imgW="4371429" imgH="1676634" progId="PBrush">
                  <p:embed/>
                </p:oleObj>
              </mc:Choice>
              <mc:Fallback>
                <p:oleObj name="Imagen de mapa de bits" r:id="rId4" imgW="4371429" imgH="1676634" progId="PBrush">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667000"/>
                        <a:ext cx="8458200" cy="3243263"/>
                      </a:xfrm>
                      <a:prstGeom prst="rect">
                        <a:avLst/>
                      </a:prstGeom>
                      <a:noFill/>
                      <a:ln w="762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a:xfrm>
            <a:off x="1371600" y="304800"/>
            <a:ext cx="7204075" cy="1143000"/>
          </a:xfrm>
          <a:solidFill>
            <a:schemeClr val="accent1"/>
          </a:solidFill>
          <a:ln w="76200">
            <a:solidFill>
              <a:srgbClr val="008000"/>
            </a:solidFill>
          </a:ln>
        </p:spPr>
        <p:txBody>
          <a:bodyPr/>
          <a:lstStyle/>
          <a:p>
            <a:pPr>
              <a:defRPr/>
            </a:pPr>
            <a:r>
              <a:rPr lang="es-ES_tradnl" b="1" i="1">
                <a:solidFill>
                  <a:schemeClr val="bg1"/>
                </a:solidFill>
                <a:effectLst>
                  <a:outerShdw blurRad="38100" dist="38100" dir="2700000" algn="tl">
                    <a:srgbClr val="000000"/>
                  </a:outerShdw>
                </a:effectLst>
                <a:latin typeface="Arial" charset="0"/>
              </a:rPr>
              <a:t>Cableado</a:t>
            </a:r>
          </a:p>
        </p:txBody>
      </p:sp>
      <p:pic>
        <p:nvPicPr>
          <p:cNvPr id="22531" name="Picture 1027" descr="f3_3"/>
          <p:cNvPicPr>
            <a:picLocks noChangeAspect="1" noChangeArrowheads="1"/>
          </p:cNvPicPr>
          <p:nvPr/>
        </p:nvPicPr>
        <p:blipFill>
          <a:blip r:embed="rId3" cstate="print"/>
          <a:srcRect/>
          <a:stretch>
            <a:fillRect/>
          </a:stretch>
        </p:blipFill>
        <p:spPr bwMode="auto">
          <a:xfrm>
            <a:off x="457200" y="1752600"/>
            <a:ext cx="8458200" cy="4191000"/>
          </a:xfrm>
          <a:prstGeom prst="rect">
            <a:avLst/>
          </a:prstGeom>
          <a:solidFill>
            <a:srgbClr val="CC99FF"/>
          </a:solidFill>
          <a:ln w="76200">
            <a:solidFill>
              <a:schemeClr val="accent1"/>
            </a:solid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rrowheads="1"/>
          </p:cNvSpPr>
          <p:nvPr>
            <p:ph type="title"/>
          </p:nvPr>
        </p:nvSpPr>
        <p:spPr>
          <a:xfrm>
            <a:off x="323850" y="0"/>
            <a:ext cx="8510588" cy="1214438"/>
          </a:xfrm>
          <a:solidFill>
            <a:schemeClr val="bg1"/>
          </a:solidFill>
          <a:ln w="76200">
            <a:solidFill>
              <a:schemeClr val="accent1"/>
            </a:solidFill>
          </a:ln>
        </p:spPr>
        <p:txBody>
          <a:bodyPr/>
          <a:lstStyle/>
          <a:p>
            <a:pPr>
              <a:defRPr/>
            </a:pPr>
            <a:r>
              <a:rPr lang="es-ES" sz="4000" i="1" dirty="0">
                <a:solidFill>
                  <a:schemeClr val="accent1"/>
                </a:solidFill>
                <a:effectLst>
                  <a:outerShdw blurRad="38100" dist="38100" dir="2700000" algn="tl">
                    <a:srgbClr val="000000"/>
                  </a:outerShdw>
                </a:effectLst>
                <a:latin typeface="Tahoma" pitchFamily="34" charset="0"/>
              </a:rPr>
              <a:t>BANDAS DE FRECUENCIAS </a:t>
            </a:r>
          </a:p>
        </p:txBody>
      </p:sp>
      <p:graphicFrame>
        <p:nvGraphicFramePr>
          <p:cNvPr id="240837" name="Group 197"/>
          <p:cNvGraphicFramePr>
            <a:graphicFrameLocks noGrp="1"/>
          </p:cNvGraphicFramePr>
          <p:nvPr>
            <p:ph idx="1"/>
          </p:nvPr>
        </p:nvGraphicFramePr>
        <p:xfrm>
          <a:off x="323850" y="1341438"/>
          <a:ext cx="8540750" cy="5120640"/>
        </p:xfrm>
        <a:graphic>
          <a:graphicData uri="http://schemas.openxmlformats.org/drawingml/2006/table">
            <a:tbl>
              <a:tblPr/>
              <a:tblGrid>
                <a:gridCol w="2135188">
                  <a:extLst>
                    <a:ext uri="{9D8B030D-6E8A-4147-A177-3AD203B41FA5}">
                      <a16:colId xmlns:a16="http://schemas.microsoft.com/office/drawing/2014/main" val="20000"/>
                    </a:ext>
                  </a:extLst>
                </a:gridCol>
                <a:gridCol w="2135187">
                  <a:extLst>
                    <a:ext uri="{9D8B030D-6E8A-4147-A177-3AD203B41FA5}">
                      <a16:colId xmlns:a16="http://schemas.microsoft.com/office/drawing/2014/main" val="20001"/>
                    </a:ext>
                  </a:extLst>
                </a:gridCol>
                <a:gridCol w="2135188">
                  <a:extLst>
                    <a:ext uri="{9D8B030D-6E8A-4147-A177-3AD203B41FA5}">
                      <a16:colId xmlns:a16="http://schemas.microsoft.com/office/drawing/2014/main" val="20002"/>
                    </a:ext>
                  </a:extLst>
                </a:gridCol>
                <a:gridCol w="2135187">
                  <a:extLst>
                    <a:ext uri="{9D8B030D-6E8A-4147-A177-3AD203B41FA5}">
                      <a16:colId xmlns:a16="http://schemas.microsoft.com/office/drawing/2014/main" val="20003"/>
                    </a:ext>
                  </a:extLst>
                </a:gridCol>
              </a:tblGrid>
              <a:tr h="968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Banda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ascendente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descendente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Servicio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extLst>
                  <a:ext uri="{0D108BD9-81ED-4DB2-BD59-A6C34878D82A}">
                    <a16:rowId xmlns:a16="http://schemas.microsoft.com/office/drawing/2014/main" val="10000"/>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C: 6/4 GHz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a:ln>
                            <a:noFill/>
                          </a:ln>
                          <a:solidFill>
                            <a:schemeClr val="tx1"/>
                          </a:solidFill>
                          <a:effectLst/>
                          <a:latin typeface="Verdana-Bold"/>
                          <a:ea typeface="Times New Roman" pitchFamily="18" charset="0"/>
                          <a:cs typeface="Verdana" pitchFamily="34" charset="0"/>
                        </a:rPr>
                        <a:t>5,925 – 6,425 (500 MHz) </a:t>
                      </a:r>
                      <a:endParaRPr kumimoji="0" lang="es-ES" sz="2400" b="0" i="0" u="none" strike="noStrike" cap="none" normalizeH="0" baseline="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3,700 – 4,200 (500 MHz)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1"/>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X: 8/7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7,900 – 8,400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7,250 – 7,750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Comunicaciones militares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2"/>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14/12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14,0 – 14,5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11,7 – 12,2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FSS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3"/>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17/12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17,3 – 17,8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12,2 – 12,7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BSS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4"/>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Ka</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30/20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27,5 – 31,0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17,7 – 21,2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685800" y="285750"/>
            <a:ext cx="7772400" cy="1466850"/>
          </a:xfrm>
          <a:solidFill>
            <a:schemeClr val="bg1"/>
          </a:solidFill>
          <a:ln w="76200">
            <a:solidFill>
              <a:schemeClr val="accent1"/>
            </a:solidFill>
          </a:ln>
        </p:spPr>
        <p:txBody>
          <a:bodyPr/>
          <a:lstStyle/>
          <a:p>
            <a:pPr>
              <a:defRPr/>
            </a:pPr>
            <a:r>
              <a:rPr lang="es-ES" sz="4000" i="1" dirty="0">
                <a:solidFill>
                  <a:schemeClr val="accent1"/>
                </a:solidFill>
                <a:effectLst>
                  <a:outerShdw blurRad="38100" dist="38100" dir="2700000" algn="tl">
                    <a:srgbClr val="000000"/>
                  </a:outerShdw>
                </a:effectLst>
                <a:latin typeface="Tahoma" pitchFamily="34" charset="0"/>
              </a:rPr>
              <a:t>BANDAS Y FRECUENCIAS ASIGNADAS</a:t>
            </a:r>
          </a:p>
        </p:txBody>
      </p:sp>
      <p:sp>
        <p:nvSpPr>
          <p:cNvPr id="241667" name="Rectangle 3"/>
          <p:cNvSpPr>
            <a:spLocks noGrp="1" noRot="1" noChangeArrowheads="1"/>
          </p:cNvSpPr>
          <p:nvPr>
            <p:ph type="body" idx="1"/>
          </p:nvPr>
        </p:nvSpPr>
        <p:spPr>
          <a:xfrm>
            <a:off x="214313" y="1981200"/>
            <a:ext cx="8715375" cy="4052888"/>
          </a:xfrm>
          <a:solidFill>
            <a:schemeClr val="bg1"/>
          </a:solidFill>
          <a:ln w="76200">
            <a:solidFill>
              <a:schemeClr val="accent1"/>
            </a:solidFill>
          </a:ln>
        </p:spPr>
        <p:txBody>
          <a:bodyPr>
            <a:spAutoFit/>
          </a:bodyPr>
          <a:lstStyle/>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1"/>
              </a:solidFill>
              <a:latin typeface="Verdana" pitchFamily="34" charset="0"/>
            </a:endParaRPr>
          </a:p>
          <a:p>
            <a:pPr marL="388938" indent="-388938" algn="just">
              <a:lnSpc>
                <a:spcPct val="90000"/>
              </a:lnSpc>
              <a:spcBef>
                <a:spcPct val="0"/>
              </a:spcBef>
              <a:buClr>
                <a:srgbClr val="00FFFF"/>
              </a:buClr>
              <a:buFont typeface="Wingdings" pitchFamily="2" charset="2"/>
              <a:buChar char="v"/>
              <a:defRPr/>
            </a:pPr>
            <a:r>
              <a:rPr lang="es-ES" sz="2600" i="1" kern="1200" dirty="0" err="1">
                <a:solidFill>
                  <a:schemeClr val="accent1"/>
                </a:solidFill>
                <a:latin typeface="Verdana" pitchFamily="34" charset="0"/>
              </a:rPr>
              <a:t>FSS</a:t>
            </a:r>
            <a:r>
              <a:rPr lang="es-ES" sz="2600" i="1" kern="1200" dirty="0">
                <a:solidFill>
                  <a:schemeClr val="accent1"/>
                </a:solidFill>
                <a:latin typeface="Verdana" pitchFamily="34" charset="0"/>
              </a:rPr>
              <a:t> (Servicio fijo por satélite)</a:t>
            </a:r>
          </a:p>
          <a:p>
            <a:pPr marL="388938" lvl="1" indent="-388938" algn="just">
              <a:lnSpc>
                <a:spcPct val="90000"/>
              </a:lnSpc>
              <a:spcBef>
                <a:spcPct val="0"/>
              </a:spcBef>
              <a:buClr>
                <a:srgbClr val="00FFFF"/>
              </a:buClr>
              <a:buFontTx/>
              <a:buNone/>
              <a:defRPr/>
            </a:pPr>
            <a:r>
              <a:rPr lang="es-ES" sz="2600" i="1" kern="1200" dirty="0">
                <a:solidFill>
                  <a:schemeClr val="accent1"/>
                </a:solidFill>
                <a:latin typeface="Verdana" pitchFamily="34" charset="0"/>
                <a:ea typeface="+mn-ea"/>
                <a:cs typeface="+mn-cs"/>
              </a:rPr>
              <a:t> 	Se aplica a todo servicio de comunicaciones que no sea móvil ni de radiodifusión. </a:t>
            </a:r>
          </a:p>
          <a:p>
            <a:pPr marL="388938" indent="-388938" algn="just">
              <a:lnSpc>
                <a:spcPct val="90000"/>
              </a:lnSpc>
              <a:spcBef>
                <a:spcPct val="0"/>
              </a:spcBef>
              <a:buClr>
                <a:srgbClr val="00FFFF"/>
              </a:buClr>
              <a:buFont typeface="Wingdings" pitchFamily="2" charset="2"/>
              <a:buChar char="v"/>
              <a:defRPr/>
            </a:pPr>
            <a:r>
              <a:rPr lang="es-ES" sz="2600" i="1" kern="1200" dirty="0" err="1">
                <a:solidFill>
                  <a:schemeClr val="accent1"/>
                </a:solidFill>
                <a:latin typeface="Verdana" pitchFamily="34" charset="0"/>
              </a:rPr>
              <a:t>MSS</a:t>
            </a:r>
            <a:r>
              <a:rPr lang="es-ES" sz="2600" i="1" kern="1200" dirty="0">
                <a:solidFill>
                  <a:schemeClr val="accent1"/>
                </a:solidFill>
                <a:latin typeface="Verdana" pitchFamily="34" charset="0"/>
              </a:rPr>
              <a:t> (Servicio móvil por satélite)</a:t>
            </a:r>
          </a:p>
          <a:p>
            <a:pPr marL="388938" lvl="1" indent="-388938" algn="just">
              <a:lnSpc>
                <a:spcPct val="90000"/>
              </a:lnSpc>
              <a:spcBef>
                <a:spcPct val="0"/>
              </a:spcBef>
              <a:buClr>
                <a:srgbClr val="00FFFF"/>
              </a:buClr>
              <a:buFontTx/>
              <a:buNone/>
              <a:defRPr/>
            </a:pPr>
            <a:r>
              <a:rPr lang="es-ES" sz="2600" i="1" kern="1200" dirty="0">
                <a:solidFill>
                  <a:schemeClr val="accent1"/>
                </a:solidFill>
                <a:latin typeface="Verdana" pitchFamily="34" charset="0"/>
                <a:ea typeface="+mn-ea"/>
                <a:cs typeface="+mn-cs"/>
              </a:rPr>
              <a:t> 	Se refiere a toda comunicación entre dos puntos, donde uno o ambos pueden ser móviles. </a:t>
            </a:r>
          </a:p>
          <a:p>
            <a:pPr marL="388938" indent="-388938" algn="just">
              <a:lnSpc>
                <a:spcPct val="90000"/>
              </a:lnSpc>
              <a:spcBef>
                <a:spcPct val="0"/>
              </a:spcBef>
              <a:buClr>
                <a:srgbClr val="00FFFF"/>
              </a:buClr>
              <a:buFont typeface="Wingdings" pitchFamily="2" charset="2"/>
              <a:buChar char="v"/>
              <a:defRPr/>
            </a:pPr>
            <a:r>
              <a:rPr lang="es-ES" sz="2600" i="1" kern="1200" dirty="0" err="1">
                <a:solidFill>
                  <a:schemeClr val="accent1"/>
                </a:solidFill>
                <a:latin typeface="Verdana" pitchFamily="34" charset="0"/>
              </a:rPr>
              <a:t>BSS</a:t>
            </a:r>
            <a:r>
              <a:rPr lang="es-ES" sz="2600" i="1" kern="1200" dirty="0">
                <a:solidFill>
                  <a:schemeClr val="accent1"/>
                </a:solidFill>
                <a:latin typeface="Verdana" pitchFamily="34" charset="0"/>
              </a:rPr>
              <a:t> (Servicio de radiodifusión por satélite)</a:t>
            </a:r>
          </a:p>
          <a:p>
            <a:pPr marL="514350" lvl="1" indent="-514350" algn="just">
              <a:lnSpc>
                <a:spcPct val="90000"/>
              </a:lnSpc>
              <a:spcBef>
                <a:spcPct val="0"/>
              </a:spcBef>
              <a:buClr>
                <a:srgbClr val="00FFFF"/>
              </a:buClr>
              <a:buFontTx/>
              <a:buNone/>
              <a:defRPr/>
            </a:pPr>
            <a:r>
              <a:rPr lang="es-ES" sz="2600" i="1" kern="1200" dirty="0">
                <a:solidFill>
                  <a:schemeClr val="accent1"/>
                </a:solidFill>
                <a:latin typeface="Verdana" pitchFamily="34" charset="0"/>
                <a:ea typeface="+mn-ea"/>
                <a:cs typeface="+mn-cs"/>
              </a:rPr>
              <a:t> 	Son señales transmitidas directamente a los hogares (</a:t>
            </a:r>
            <a:r>
              <a:rPr lang="es-ES" sz="2600" i="1" kern="1200" dirty="0" err="1">
                <a:solidFill>
                  <a:schemeClr val="accent1"/>
                </a:solidFill>
                <a:latin typeface="Verdana" pitchFamily="34" charset="0"/>
                <a:ea typeface="+mn-ea"/>
                <a:cs typeface="+mn-cs"/>
              </a:rPr>
              <a:t>Direct</a:t>
            </a:r>
            <a:r>
              <a:rPr lang="es-ES" sz="2600" i="1" kern="1200" dirty="0">
                <a:solidFill>
                  <a:schemeClr val="accent1"/>
                </a:solidFill>
                <a:latin typeface="Verdana" pitchFamily="34" charset="0"/>
                <a:ea typeface="+mn-ea"/>
                <a:cs typeface="+mn-cs"/>
              </a:rPr>
              <a:t> </a:t>
            </a:r>
            <a:r>
              <a:rPr lang="es-ES" sz="2600" i="1" kern="1200" dirty="0" err="1">
                <a:solidFill>
                  <a:schemeClr val="accent1"/>
                </a:solidFill>
                <a:latin typeface="Verdana" pitchFamily="34" charset="0"/>
                <a:ea typeface="+mn-ea"/>
                <a:cs typeface="+mn-cs"/>
              </a:rPr>
              <a:t>Broadcast</a:t>
            </a:r>
            <a:r>
              <a:rPr lang="es-ES" sz="2600" i="1" kern="1200" dirty="0">
                <a:solidFill>
                  <a:schemeClr val="accent1"/>
                </a:solidFill>
                <a:latin typeface="Verdana" pitchFamily="34" charset="0"/>
                <a:ea typeface="+mn-ea"/>
                <a:cs typeface="+mn-cs"/>
              </a:rPr>
              <a:t> </a:t>
            </a:r>
            <a:r>
              <a:rPr lang="es-ES" sz="2600" i="1" kern="1200" dirty="0" err="1">
                <a:solidFill>
                  <a:schemeClr val="accent1"/>
                </a:solidFill>
                <a:latin typeface="Verdana" pitchFamily="34" charset="0"/>
                <a:ea typeface="+mn-ea"/>
                <a:cs typeface="+mn-cs"/>
              </a:rPr>
              <a:t>Service</a:t>
            </a:r>
            <a:r>
              <a:rPr lang="es-ES" sz="2600" i="1" kern="1200" dirty="0">
                <a:solidFill>
                  <a:schemeClr val="accent1"/>
                </a:solidFill>
                <a:latin typeface="Verdana" pitchFamily="34" charset="0"/>
                <a:ea typeface="+mn-ea"/>
                <a:cs typeface="+mn-cs"/>
              </a:rPr>
              <a:t>, o </a:t>
            </a:r>
            <a:r>
              <a:rPr lang="es-ES" sz="2600" i="1" kern="1200" dirty="0" err="1">
                <a:solidFill>
                  <a:schemeClr val="accent1"/>
                </a:solidFill>
                <a:latin typeface="Verdana" pitchFamily="34" charset="0"/>
                <a:ea typeface="+mn-ea"/>
                <a:cs typeface="+mn-cs"/>
              </a:rPr>
              <a:t>DTH</a:t>
            </a:r>
            <a:r>
              <a:rPr lang="es-ES" sz="2600" i="1" kern="1200" dirty="0">
                <a:solidFill>
                  <a:schemeClr val="accent1"/>
                </a:solidFill>
                <a:latin typeface="Verdana" pitchFamily="34" charset="0"/>
                <a:ea typeface="+mn-ea"/>
                <a:cs typeface="+mn-cs"/>
              </a:rPr>
              <a:t>, </a:t>
            </a:r>
            <a:r>
              <a:rPr lang="es-ES" sz="2600" i="1" kern="1200" dirty="0" err="1">
                <a:solidFill>
                  <a:schemeClr val="accent1"/>
                </a:solidFill>
                <a:latin typeface="Verdana" pitchFamily="34" charset="0"/>
                <a:ea typeface="+mn-ea"/>
                <a:cs typeface="+mn-cs"/>
              </a:rPr>
              <a:t>Direct</a:t>
            </a:r>
            <a:r>
              <a:rPr lang="es-ES" sz="2600" i="1" kern="1200" dirty="0">
                <a:solidFill>
                  <a:schemeClr val="accent1"/>
                </a:solidFill>
                <a:latin typeface="Verdana" pitchFamily="34" charset="0"/>
                <a:ea typeface="+mn-ea"/>
                <a:cs typeface="+mn-cs"/>
              </a:rPr>
              <a:t> </a:t>
            </a:r>
            <a:r>
              <a:rPr lang="es-ES" sz="2600" i="1" kern="1200" dirty="0" err="1">
                <a:solidFill>
                  <a:schemeClr val="accent1"/>
                </a:solidFill>
                <a:latin typeface="Verdana" pitchFamily="34" charset="0"/>
                <a:ea typeface="+mn-ea"/>
                <a:cs typeface="+mn-cs"/>
              </a:rPr>
              <a:t>To</a:t>
            </a:r>
            <a:r>
              <a:rPr lang="es-ES" sz="2600" i="1" kern="1200" dirty="0">
                <a:solidFill>
                  <a:schemeClr val="accent1"/>
                </a:solidFill>
                <a:latin typeface="Verdana" pitchFamily="34" charset="0"/>
                <a:ea typeface="+mn-ea"/>
                <a:cs typeface="+mn-cs"/>
              </a:rPr>
              <a:t> Home).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304800" y="0"/>
            <a:ext cx="8610600" cy="19050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4000" i="1">
                <a:solidFill>
                  <a:schemeClr val="accent1"/>
                </a:solidFill>
                <a:effectLst>
                  <a:outerShdw blurRad="38100" dist="38100" dir="2700000" algn="tl">
                    <a:srgbClr val="000000"/>
                  </a:outerShdw>
                </a:effectLst>
                <a:latin typeface="Tahoma" pitchFamily="34" charset="0"/>
              </a:rPr>
              <a:t>Satélite geoestacionario</a:t>
            </a:r>
          </a:p>
        </p:txBody>
      </p:sp>
      <p:sp>
        <p:nvSpPr>
          <p:cNvPr id="54275" name="Text Box 3"/>
          <p:cNvSpPr txBox="1">
            <a:spLocks noChangeArrowheads="1"/>
          </p:cNvSpPr>
          <p:nvPr/>
        </p:nvSpPr>
        <p:spPr bwMode="auto">
          <a:xfrm>
            <a:off x="228600" y="2057400"/>
            <a:ext cx="8651875" cy="4137025"/>
          </a:xfrm>
          <a:prstGeom prst="rect">
            <a:avLst/>
          </a:prstGeom>
          <a:solidFill>
            <a:schemeClr val="bg1"/>
          </a:solidFill>
          <a:ln w="76200">
            <a:solidFill>
              <a:schemeClr val="accent1"/>
            </a:solidFill>
            <a:miter lim="800000"/>
            <a:headEnd/>
            <a:tailEnd/>
          </a:ln>
        </p:spPr>
        <p:txBody>
          <a:bodyPr>
            <a:spAutoFit/>
          </a:bodyPr>
          <a:lstStyle/>
          <a:p>
            <a:pPr marL="388938" indent="-388938">
              <a:buClr>
                <a:srgbClr val="00FFFF"/>
              </a:buClr>
              <a:buFont typeface="Wingdings" pitchFamily="2" charset="2"/>
              <a:buChar char="v"/>
            </a:pPr>
            <a:r>
              <a:rPr lang="es-ES_tradnl" sz="2600">
                <a:solidFill>
                  <a:schemeClr val="accent1"/>
                </a:solidFill>
                <a:latin typeface="Verdana" pitchFamily="34" charset="0"/>
              </a:rPr>
              <a:t>Satélite típico - 12 a 20 transponders, cada uno con un ancho de banda de 36 a 50 MHz. </a:t>
            </a:r>
          </a:p>
          <a:p>
            <a:pPr marL="388938" indent="-388938">
              <a:buClr>
                <a:srgbClr val="00FFFF"/>
              </a:buClr>
              <a:buFont typeface="Wingdings" pitchFamily="2" charset="2"/>
              <a:buChar char="v"/>
            </a:pPr>
            <a:endParaRPr lang="es-ES_tradnl" sz="2600">
              <a:solidFill>
                <a:schemeClr val="accent1"/>
              </a:solidFill>
              <a:latin typeface="Verdana" pitchFamily="34" charset="0"/>
            </a:endParaRPr>
          </a:p>
          <a:p>
            <a:pPr marL="388938" indent="-388938">
              <a:buClr>
                <a:srgbClr val="00FFFF"/>
              </a:buClr>
              <a:buFont typeface="Wingdings" pitchFamily="2" charset="2"/>
              <a:buChar char="v"/>
            </a:pPr>
            <a:r>
              <a:rPr lang="es-ES_tradnl" sz="2600">
                <a:solidFill>
                  <a:schemeClr val="accent1"/>
                </a:solidFill>
                <a:latin typeface="Verdana" pitchFamily="34" charset="0"/>
              </a:rPr>
              <a:t>Un transponder de 50 Mbps puede usarse para codificar un flujo de datos de 50 Mbps o 800 canales digitales de voz de 64 kbps, u otras combinaciones.</a:t>
            </a:r>
          </a:p>
          <a:p>
            <a:pPr marL="388938" indent="-388938">
              <a:buClr>
                <a:srgbClr val="00FFFF"/>
              </a:buClr>
              <a:buFont typeface="Wingdings" pitchFamily="2" charset="2"/>
              <a:buChar char="v"/>
            </a:pPr>
            <a:endParaRPr lang="es-ES_tradnl" sz="2600">
              <a:solidFill>
                <a:schemeClr val="accent1"/>
              </a:solidFill>
              <a:latin typeface="Verdana" pitchFamily="34" charset="0"/>
            </a:endParaRPr>
          </a:p>
          <a:p>
            <a:pPr marL="388938" indent="-388938">
              <a:buClr>
                <a:srgbClr val="00FFFF"/>
              </a:buClr>
              <a:buFont typeface="Wingdings" pitchFamily="2" charset="2"/>
              <a:buChar char="v"/>
            </a:pPr>
            <a:r>
              <a:rPr lang="es-ES_tradnl" sz="2600" b="1">
                <a:solidFill>
                  <a:schemeClr val="accent1"/>
                </a:solidFill>
                <a:latin typeface="Verdana" pitchFamily="34" charset="0"/>
              </a:rPr>
              <a:t>Spot beams </a:t>
            </a:r>
            <a:r>
              <a:rPr lang="es-ES_tradnl" sz="2600">
                <a:solidFill>
                  <a:schemeClr val="accent1"/>
                </a:solidFill>
                <a:latin typeface="Verdana" pitchFamily="34" charset="0"/>
              </a:rPr>
              <a:t>– enlace enfocado a un área geográfica pequeña.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304800" y="0"/>
            <a:ext cx="8610600" cy="1371600"/>
          </a:xfrm>
          <a:solidFill>
            <a:schemeClr val="bg1"/>
          </a:solidFill>
          <a:ln w="76200">
            <a:solidFill>
              <a:schemeClr val="accent1"/>
            </a:solidFill>
          </a:ln>
        </p:spPr>
        <p:txBody>
          <a:bodyPr/>
          <a:lstStyle/>
          <a:p>
            <a:pPr>
              <a:defRPr/>
            </a:pPr>
            <a:r>
              <a:rPr lang="es-ES_tradnl" sz="4000" i="1">
                <a:solidFill>
                  <a:schemeClr val="accent1"/>
                </a:solidFill>
                <a:effectLst>
                  <a:outerShdw blurRad="38100" dist="38100" dir="2700000" algn="tl">
                    <a:srgbClr val="000000"/>
                  </a:outerShdw>
                </a:effectLst>
                <a:latin typeface="Tahoma" pitchFamily="34" charset="0"/>
              </a:rPr>
              <a:t>Medios Físicos de Transmisión</a:t>
            </a:r>
            <a:br>
              <a:rPr lang="es-ES_tradnl" sz="4000" i="1">
                <a:solidFill>
                  <a:schemeClr val="accent1"/>
                </a:solidFill>
                <a:effectLst>
                  <a:outerShdw blurRad="38100" dist="38100" dir="2700000" algn="tl">
                    <a:srgbClr val="000000"/>
                  </a:outerShdw>
                </a:effectLst>
                <a:latin typeface="Tahoma" pitchFamily="34" charset="0"/>
              </a:rPr>
            </a:br>
            <a:r>
              <a:rPr lang="es-ES_tradnl" sz="3600" i="1">
                <a:solidFill>
                  <a:schemeClr val="accent1"/>
                </a:solidFill>
                <a:effectLst>
                  <a:outerShdw blurRad="38100" dist="38100" dir="2700000" algn="tl">
                    <a:srgbClr val="000000"/>
                  </a:outerShdw>
                </a:effectLst>
                <a:latin typeface="Tahoma" pitchFamily="34" charset="0"/>
              </a:rPr>
              <a:t>VSAT – Very Small Aperture Terminals</a:t>
            </a:r>
            <a:br>
              <a:rPr lang="es-ES_tradnl" sz="3600" i="1">
                <a:solidFill>
                  <a:schemeClr val="accent1"/>
                </a:solidFill>
                <a:effectLst>
                  <a:outerShdw blurRad="38100" dist="38100" dir="2700000" algn="tl">
                    <a:srgbClr val="000000"/>
                  </a:outerShdw>
                </a:effectLst>
                <a:latin typeface="Tahoma" pitchFamily="34" charset="0"/>
              </a:rPr>
            </a:br>
            <a:endParaRPr lang="es-ES_tradnl" sz="3600" i="1">
              <a:solidFill>
                <a:schemeClr val="accent1"/>
              </a:solidFill>
              <a:effectLst>
                <a:outerShdw blurRad="38100" dist="38100" dir="2700000" algn="tl">
                  <a:srgbClr val="000000"/>
                </a:outerShdw>
              </a:effectLst>
              <a:latin typeface="Tahoma" pitchFamily="34" charset="0"/>
            </a:endParaRPr>
          </a:p>
        </p:txBody>
      </p:sp>
      <p:sp>
        <p:nvSpPr>
          <p:cNvPr id="55299" name="Text Box 3"/>
          <p:cNvSpPr txBox="1">
            <a:spLocks noChangeArrowheads="1"/>
          </p:cNvSpPr>
          <p:nvPr/>
        </p:nvSpPr>
        <p:spPr bwMode="auto">
          <a:xfrm>
            <a:off x="0" y="2209800"/>
            <a:ext cx="9144000" cy="3368675"/>
          </a:xfrm>
          <a:prstGeom prst="rect">
            <a:avLst/>
          </a:prstGeom>
          <a:solidFill>
            <a:schemeClr val="bg1"/>
          </a:solidFill>
          <a:ln w="76200">
            <a:solidFill>
              <a:schemeClr val="accent1"/>
            </a:solidFill>
            <a:miter lim="800000"/>
            <a:headEnd/>
            <a:tailEnd/>
          </a:ln>
        </p:spPr>
        <p:txBody>
          <a:bodyPr>
            <a:spAutoFit/>
          </a:bodyPr>
          <a:lstStyle/>
          <a:p>
            <a:pPr marL="388938" indent="-388938">
              <a:buClr>
                <a:srgbClr val="00FFFF"/>
              </a:buClr>
              <a:buFont typeface="Wingdings" pitchFamily="2" charset="2"/>
              <a:buChar char="v"/>
            </a:pPr>
            <a:r>
              <a:rPr lang="es-ES_tradnl" sz="3000" i="1">
                <a:solidFill>
                  <a:schemeClr val="accent1"/>
                </a:solidFill>
                <a:latin typeface="Verdana" pitchFamily="34" charset="0"/>
              </a:rPr>
              <a:t>Son micro-estaciones de bajo costo (antenas de 1m, 1 watt de potencia).</a:t>
            </a:r>
          </a:p>
          <a:p>
            <a:pPr marL="388938" indent="-388938">
              <a:buClr>
                <a:srgbClr val="00FFFF"/>
              </a:buClr>
              <a:buFont typeface="Wingdings" pitchFamily="2" charset="2"/>
              <a:buChar char="v"/>
            </a:pPr>
            <a:r>
              <a:rPr lang="es-ES_tradnl" sz="3000" i="1">
                <a:solidFill>
                  <a:schemeClr val="accent1"/>
                </a:solidFill>
                <a:latin typeface="Verdana" pitchFamily="34" charset="0"/>
              </a:rPr>
              <a:t>Enlace ascendente 19.2 kbps, descendente 512 Kbps.</a:t>
            </a:r>
          </a:p>
          <a:p>
            <a:pPr marL="388938" indent="-388938">
              <a:buClr>
                <a:srgbClr val="00FFFF"/>
              </a:buClr>
              <a:buFont typeface="Wingdings" pitchFamily="2" charset="2"/>
              <a:buChar char="v"/>
            </a:pPr>
            <a:r>
              <a:rPr lang="es-ES_tradnl" sz="3000" i="1">
                <a:solidFill>
                  <a:schemeClr val="accent1"/>
                </a:solidFill>
                <a:latin typeface="Verdana" pitchFamily="34" charset="0"/>
              </a:rPr>
              <a:t>Las microestaciones se comunican a través de una estación terrestre, </a:t>
            </a:r>
            <a:r>
              <a:rPr lang="es-ES_tradnl" sz="3000" b="1" i="1">
                <a:solidFill>
                  <a:schemeClr val="accent1"/>
                </a:solidFill>
                <a:latin typeface="Verdana" pitchFamily="34" charset="0"/>
              </a:rPr>
              <a:t>hub</a:t>
            </a:r>
            <a:r>
              <a:rPr lang="es-ES_tradnl" sz="3000" i="1">
                <a:solidFill>
                  <a:schemeClr val="accent1"/>
                </a:solidFill>
                <a:latin typeface="Verdana" pitchFamily="34" charset="0"/>
              </a:rPr>
              <a:t>, antena grande, de mucha ganancia.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a:solidFill>
            <a:schemeClr val="bg1"/>
          </a:solidFill>
          <a:ln w="76200">
            <a:solidFill>
              <a:schemeClr val="accent1"/>
            </a:solidFill>
          </a:ln>
        </p:spPr>
        <p:txBody>
          <a:bodyPr/>
          <a:lstStyle/>
          <a:p>
            <a:pPr>
              <a:defRPr/>
            </a:pPr>
            <a:r>
              <a:rPr lang="es-AR" sz="4000" i="1">
                <a:solidFill>
                  <a:schemeClr val="accent1"/>
                </a:solidFill>
                <a:effectLst>
                  <a:outerShdw blurRad="38100" dist="38100" dir="2700000" algn="tl">
                    <a:srgbClr val="000000"/>
                  </a:outerShdw>
                </a:effectLst>
                <a:latin typeface="Tahoma" pitchFamily="34" charset="0"/>
              </a:rPr>
              <a:t>PERTUBACIONES DE LA SEÑAL</a:t>
            </a:r>
          </a:p>
        </p:txBody>
      </p:sp>
      <p:sp>
        <p:nvSpPr>
          <p:cNvPr id="222211" name="Rectangle 3"/>
          <p:cNvSpPr>
            <a:spLocks noGrp="1" noRot="1" noChangeArrowheads="1"/>
          </p:cNvSpPr>
          <p:nvPr>
            <p:ph type="body" idx="1"/>
          </p:nvPr>
        </p:nvSpPr>
        <p:spPr>
          <a:xfrm>
            <a:off x="301625" y="2438400"/>
            <a:ext cx="8540750" cy="3662363"/>
          </a:xfrm>
          <a:solidFill>
            <a:schemeClr val="bg1"/>
          </a:solidFill>
          <a:ln w="76200">
            <a:solidFill>
              <a:schemeClr val="accent1"/>
            </a:solidFill>
          </a:ln>
        </p:spPr>
        <p:txBody>
          <a:bodyPr>
            <a:spAutoFit/>
          </a:bodyPr>
          <a:lstStyle/>
          <a:p>
            <a:pPr marL="388938" indent="-388938">
              <a:spcBef>
                <a:spcPct val="0"/>
              </a:spcBef>
              <a:buClr>
                <a:srgbClr val="00FFFF"/>
              </a:buClr>
              <a:buFont typeface="Wingdings" pitchFamily="2" charset="2"/>
              <a:buChar char="v"/>
              <a:defRPr/>
            </a:pPr>
            <a:r>
              <a:rPr lang="es-ES" sz="4000" i="1" kern="1200" dirty="0">
                <a:solidFill>
                  <a:schemeClr val="accent1"/>
                </a:solidFill>
                <a:latin typeface="Verdana" pitchFamily="34" charset="0"/>
              </a:rPr>
              <a:t>Atenuación </a:t>
            </a:r>
          </a:p>
          <a:p>
            <a:pPr marL="788988" lvl="2" indent="-388938">
              <a:spcBef>
                <a:spcPct val="0"/>
              </a:spcBef>
              <a:buClr>
                <a:srgbClr val="00FFFF"/>
              </a:buClr>
              <a:buFont typeface="Wingdings" pitchFamily="2" charset="2"/>
              <a:buChar char="v"/>
              <a:defRPr/>
            </a:pPr>
            <a:r>
              <a:rPr lang="es-ES" sz="3600" i="1" kern="1200" dirty="0">
                <a:solidFill>
                  <a:schemeClr val="accent1"/>
                </a:solidFill>
                <a:latin typeface="Verdana" pitchFamily="34" charset="0"/>
                <a:ea typeface="+mn-ea"/>
                <a:cs typeface="+mn-cs"/>
              </a:rPr>
              <a:t>Absorción atmosférica </a:t>
            </a:r>
            <a:endParaRPr lang="es-AR" sz="3600" i="1" kern="1200" dirty="0">
              <a:solidFill>
                <a:schemeClr val="accent1"/>
              </a:solidFill>
              <a:latin typeface="Verdana" pitchFamily="34" charset="0"/>
              <a:ea typeface="+mn-ea"/>
              <a:cs typeface="+mn-cs"/>
            </a:endParaRPr>
          </a:p>
          <a:p>
            <a:pPr marL="788988" lvl="2" indent="-388938">
              <a:spcBef>
                <a:spcPct val="0"/>
              </a:spcBef>
              <a:buClr>
                <a:srgbClr val="00FFFF"/>
              </a:buClr>
              <a:buFont typeface="Wingdings" pitchFamily="2" charset="2"/>
              <a:buChar char="v"/>
              <a:defRPr/>
            </a:pPr>
            <a:r>
              <a:rPr lang="es-ES" sz="3600" i="1" kern="1200" dirty="0">
                <a:solidFill>
                  <a:schemeClr val="accent1"/>
                </a:solidFill>
                <a:latin typeface="Verdana" pitchFamily="34" charset="0"/>
                <a:ea typeface="+mn-ea"/>
                <a:cs typeface="+mn-cs"/>
              </a:rPr>
              <a:t>Atenuación por lluvia </a:t>
            </a:r>
            <a:endParaRPr lang="es-AR" sz="3600" i="1" kern="1200" dirty="0">
              <a:solidFill>
                <a:schemeClr val="accent1"/>
              </a:solidFill>
              <a:latin typeface="Verdana" pitchFamily="34" charset="0"/>
              <a:ea typeface="+mn-ea"/>
              <a:cs typeface="+mn-cs"/>
            </a:endParaRPr>
          </a:p>
          <a:p>
            <a:pPr marL="388938" indent="-388938">
              <a:spcBef>
                <a:spcPct val="0"/>
              </a:spcBef>
              <a:buClr>
                <a:srgbClr val="00FFFF"/>
              </a:buClr>
              <a:buFont typeface="Wingdings" pitchFamily="2" charset="2"/>
              <a:buChar char="v"/>
              <a:defRPr/>
            </a:pPr>
            <a:r>
              <a:rPr lang="es-ES" sz="4000" i="1" kern="1200" dirty="0">
                <a:solidFill>
                  <a:schemeClr val="accent1"/>
                </a:solidFill>
                <a:latin typeface="Verdana" pitchFamily="34" charset="0"/>
              </a:rPr>
              <a:t>Distorsión de retardo </a:t>
            </a:r>
            <a:endParaRPr lang="es-AR" sz="4000" i="1" kern="1200" dirty="0">
              <a:solidFill>
                <a:schemeClr val="accent1"/>
              </a:solidFill>
              <a:latin typeface="Verdana" pitchFamily="34" charset="0"/>
            </a:endParaRPr>
          </a:p>
          <a:p>
            <a:pPr marL="388938" indent="-388938">
              <a:spcBef>
                <a:spcPct val="0"/>
              </a:spcBef>
              <a:buClr>
                <a:srgbClr val="00FFFF"/>
              </a:buClr>
              <a:buFont typeface="Wingdings" pitchFamily="2" charset="2"/>
              <a:buChar char="v"/>
              <a:defRPr/>
            </a:pPr>
            <a:r>
              <a:rPr lang="es-ES" sz="4000" i="1" kern="1200" dirty="0">
                <a:solidFill>
                  <a:schemeClr val="accent1"/>
                </a:solidFill>
                <a:latin typeface="Verdana" pitchFamily="34" charset="0"/>
              </a:rPr>
              <a:t>Ruido </a:t>
            </a:r>
          </a:p>
          <a:p>
            <a:pPr marL="388938" indent="-388938">
              <a:spcBef>
                <a:spcPct val="0"/>
              </a:spcBef>
              <a:buClr>
                <a:srgbClr val="00FFFF"/>
              </a:buClr>
              <a:buFont typeface="Wingdings" pitchFamily="2" charset="2"/>
              <a:buChar char="v"/>
              <a:defRPr/>
            </a:pPr>
            <a:r>
              <a:rPr lang="es-ES" sz="4000" i="1" kern="1200" dirty="0">
                <a:solidFill>
                  <a:schemeClr val="accent1"/>
                </a:solidFill>
                <a:latin typeface="Verdana" pitchFamily="34" charset="0"/>
              </a:rPr>
              <a:t>Interferencia Solar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0" y="0"/>
            <a:ext cx="9144000" cy="1295400"/>
          </a:xfrm>
          <a:solidFill>
            <a:srgbClr val="006699"/>
          </a:solidFill>
          <a:ln w="76200" cap="flat">
            <a:solidFill>
              <a:schemeClr val="tx2"/>
            </a:solidFill>
          </a:ln>
        </p:spPr>
        <p:txBody>
          <a:bodyPr/>
          <a:lstStyle/>
          <a:p>
            <a:pPr>
              <a:defRPr/>
            </a:pPr>
            <a:r>
              <a:rPr lang="es-ES" b="1" i="1">
                <a:solidFill>
                  <a:schemeClr val="accent1"/>
                </a:solidFill>
                <a:effectLst>
                  <a:outerShdw blurRad="38100" dist="38100" dir="2700000" algn="tl">
                    <a:srgbClr val="000000"/>
                  </a:outerShdw>
                </a:effectLst>
                <a:latin typeface="Arial" charset="0"/>
              </a:rPr>
              <a:t>Organismos de Normalización</a:t>
            </a:r>
          </a:p>
        </p:txBody>
      </p:sp>
      <p:sp>
        <p:nvSpPr>
          <p:cNvPr id="296963" name="Rectangle 3"/>
          <p:cNvSpPr>
            <a:spLocks noGrp="1" noChangeArrowheads="1"/>
          </p:cNvSpPr>
          <p:nvPr>
            <p:ph type="body" idx="1"/>
          </p:nvPr>
        </p:nvSpPr>
        <p:spPr>
          <a:xfrm>
            <a:off x="0" y="1676400"/>
            <a:ext cx="9144000" cy="4471988"/>
          </a:xfrm>
          <a:solidFill>
            <a:srgbClr val="006699"/>
          </a:solidFill>
          <a:ln w="76200" cap="flat">
            <a:solidFill>
              <a:schemeClr val="accent1"/>
            </a:solidFill>
          </a:ln>
        </p:spPr>
        <p:txBody>
          <a:bodyPr>
            <a:spAutoFit/>
          </a:bodyPr>
          <a:lstStyle/>
          <a:p>
            <a:pPr marL="388938" indent="-388938">
              <a:spcBef>
                <a:spcPct val="0"/>
              </a:spcBef>
              <a:buClr>
                <a:srgbClr val="00FFFF"/>
              </a:buClr>
              <a:buFont typeface="Wingdings" pitchFamily="2" charset="2"/>
              <a:buNone/>
              <a:defRPr/>
            </a:pPr>
            <a:r>
              <a:rPr lang="es-ES" sz="2600" b="1" i="1">
                <a:solidFill>
                  <a:schemeClr val="accent1"/>
                </a:solidFill>
                <a:effectLst>
                  <a:outerShdw blurRad="38100" dist="38100" dir="2700000" algn="tl">
                    <a:srgbClr val="000000"/>
                  </a:outerShdw>
                </a:effectLst>
                <a:latin typeface="Arial" charset="0"/>
              </a:rPr>
              <a:t>Organización de estándares</a:t>
            </a:r>
            <a:endParaRPr lang="es-AR" sz="2600" b="1" i="1">
              <a:solidFill>
                <a:schemeClr val="accent1"/>
              </a:solidFill>
              <a:effectLst>
                <a:outerShdw blurRad="38100" dist="38100" dir="2700000" algn="tl">
                  <a:srgbClr val="000000"/>
                </a:outerShdw>
              </a:effectLst>
              <a:latin typeface="Arial" charset="0"/>
            </a:endParaRPr>
          </a:p>
          <a:p>
            <a:pPr marL="388938" indent="-388938">
              <a:spcBef>
                <a:spcPct val="0"/>
              </a:spcBef>
              <a:buClr>
                <a:srgbClr val="00FFFF"/>
              </a:buClr>
              <a:buFont typeface="Wingdings" pitchFamily="2" charset="2"/>
              <a:buChar char="v"/>
              <a:defRPr/>
            </a:pPr>
            <a:endParaRPr lang="es-ES" sz="2600" b="1" i="1">
              <a:solidFill>
                <a:schemeClr val="accent1"/>
              </a:solidFill>
              <a:effectLst>
                <a:outerShdw blurRad="38100" dist="38100" dir="2700000" algn="tl">
                  <a:srgbClr val="000000"/>
                </a:outerShdw>
              </a:effectLst>
              <a:latin typeface="Arial" charset="0"/>
            </a:endParaRPr>
          </a:p>
          <a:p>
            <a:pPr marL="388938" indent="-388938" algn="just">
              <a:spcBef>
                <a:spcPct val="0"/>
              </a:spcBef>
              <a:buClr>
                <a:srgbClr val="00FFFF"/>
              </a:buClr>
              <a:buFont typeface="Wingdings" pitchFamily="2" charset="2"/>
              <a:buChar char="v"/>
              <a:defRPr/>
            </a:pPr>
            <a:r>
              <a:rPr lang="es-ES" sz="2600" b="1" i="1">
                <a:solidFill>
                  <a:schemeClr val="accent1"/>
                </a:solidFill>
                <a:effectLst>
                  <a:outerShdw blurRad="38100" dist="38100" dir="2700000" algn="tl">
                    <a:srgbClr val="000000"/>
                  </a:outerShdw>
                </a:effectLst>
                <a:latin typeface="Arial" charset="0"/>
              </a:rPr>
              <a:t>	Este tipo de organizaciones crean, definen y proponen estándares internacionales oficiales abiertos a la industria a través de un proceso abierto a todas las compañías.</a:t>
            </a:r>
          </a:p>
          <a:p>
            <a:pPr marL="388938" indent="-388938">
              <a:spcBef>
                <a:spcPct val="0"/>
              </a:spcBef>
              <a:buClr>
                <a:srgbClr val="00FFFF"/>
              </a:buClr>
              <a:buFont typeface="Wingdings" pitchFamily="2" charset="2"/>
              <a:buChar char="v"/>
              <a:defRPr/>
            </a:pPr>
            <a:endParaRPr lang="es-ES" sz="2600" b="1" i="1">
              <a:solidFill>
                <a:schemeClr val="accent1"/>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a:solidFill>
                  <a:schemeClr val="accent1"/>
                </a:solidFill>
                <a:effectLst>
                  <a:outerShdw blurRad="38100" dist="38100" dir="2700000" algn="tl">
                    <a:srgbClr val="000000"/>
                  </a:outerShdw>
                </a:effectLst>
                <a:latin typeface="Arial" charset="0"/>
              </a:rPr>
              <a:t>IEEE </a:t>
            </a:r>
            <a:r>
              <a:rPr lang="es-ES" sz="2400" b="1" i="1">
                <a:solidFill>
                  <a:schemeClr val="accent1"/>
                </a:solidFill>
                <a:effectLst>
                  <a:outerShdw blurRad="38100" dist="38100" dir="2700000" algn="tl">
                    <a:srgbClr val="000000"/>
                  </a:outerShdw>
                </a:effectLst>
                <a:latin typeface="Arial" charset="0"/>
              </a:rPr>
              <a:t>(Institute of Electrical and Electronics Engineers)</a:t>
            </a:r>
          </a:p>
          <a:p>
            <a:pPr marL="388938" indent="-388938">
              <a:spcBef>
                <a:spcPct val="0"/>
              </a:spcBef>
              <a:buClr>
                <a:srgbClr val="00FFFF"/>
              </a:buClr>
              <a:buFont typeface="Wingdings" pitchFamily="2" charset="2"/>
              <a:buChar char="v"/>
              <a:defRPr/>
            </a:pPr>
            <a:endParaRPr lang="es-ES" sz="2600" b="1" i="1">
              <a:solidFill>
                <a:schemeClr val="accent1"/>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a:solidFill>
                  <a:schemeClr val="accent1"/>
                </a:solidFill>
                <a:effectLst>
                  <a:outerShdw blurRad="38100" dist="38100" dir="2700000" algn="tl">
                    <a:srgbClr val="000000"/>
                  </a:outerShdw>
                </a:effectLst>
                <a:latin typeface="Arial" charset="0"/>
              </a:rPr>
              <a:t>ETSI </a:t>
            </a:r>
            <a:r>
              <a:rPr lang="es-ES" sz="2200" b="1" i="1">
                <a:solidFill>
                  <a:schemeClr val="accent1"/>
                </a:solidFill>
                <a:effectLst>
                  <a:outerShdw blurRad="38100" dist="38100" dir="2700000" algn="tl">
                    <a:srgbClr val="000000"/>
                  </a:outerShdw>
                </a:effectLst>
                <a:latin typeface="Arial" charset="0"/>
              </a:rPr>
              <a:t>(European Telecommunications Standards Institute)</a:t>
            </a:r>
          </a:p>
          <a:p>
            <a:pPr marL="388938" indent="-388938">
              <a:spcBef>
                <a:spcPct val="0"/>
              </a:spcBef>
              <a:buClr>
                <a:srgbClr val="00FFFF"/>
              </a:buClr>
              <a:buFont typeface="Wingdings" pitchFamily="2" charset="2"/>
              <a:buChar char="v"/>
              <a:defRPr/>
            </a:pPr>
            <a:endParaRPr lang="es-ES" sz="2200" b="1" i="1">
              <a:solidFill>
                <a:schemeClr val="accent1"/>
              </a:solidFill>
              <a:effectLst>
                <a:outerShdw blurRad="38100" dist="38100" dir="2700000" algn="tl">
                  <a:srgbClr val="000000"/>
                </a:outerShdw>
              </a:effectLst>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143000" y="228600"/>
            <a:ext cx="7467600" cy="1295400"/>
          </a:xfrm>
          <a:solidFill>
            <a:schemeClr val="bg1"/>
          </a:solidFill>
        </p:spPr>
        <p:txBody>
          <a:bodyPr/>
          <a:lstStyle/>
          <a:p>
            <a:pPr>
              <a:defRPr/>
            </a:pPr>
            <a:r>
              <a:rPr lang="es-ES_tradnl" b="1" i="1">
                <a:solidFill>
                  <a:srgbClr val="00FFFF"/>
                </a:solidFill>
                <a:effectLst>
                  <a:outerShdw blurRad="38100" dist="38100" dir="2700000" algn="tl">
                    <a:srgbClr val="000000"/>
                  </a:outerShdw>
                </a:effectLst>
                <a:latin typeface="Arial" charset="0"/>
              </a:rPr>
              <a:t>ESPECIFICACIONES </a:t>
            </a:r>
            <a:br>
              <a:rPr lang="es-ES_tradnl" b="1" i="1">
                <a:solidFill>
                  <a:srgbClr val="00FFFF"/>
                </a:solidFill>
                <a:effectLst>
                  <a:outerShdw blurRad="38100" dist="38100" dir="2700000" algn="tl">
                    <a:srgbClr val="000000"/>
                  </a:outerShdw>
                </a:effectLst>
                <a:latin typeface="Arial" charset="0"/>
              </a:rPr>
            </a:br>
            <a:r>
              <a:rPr lang="es-ES_tradnl" b="1" i="1">
                <a:solidFill>
                  <a:srgbClr val="00FFFF"/>
                </a:solidFill>
                <a:effectLst>
                  <a:outerShdw blurRad="38100" dist="38100" dir="2700000" algn="tl">
                    <a:srgbClr val="000000"/>
                  </a:outerShdw>
                </a:effectLst>
                <a:latin typeface="Arial" charset="0"/>
              </a:rPr>
              <a:t>IEEE 802.3 </a:t>
            </a:r>
            <a:endParaRPr lang="es-ES_tradnl" sz="3200" b="1" i="1">
              <a:solidFill>
                <a:srgbClr val="00FFFF"/>
              </a:solidFill>
              <a:effectLst>
                <a:outerShdw blurRad="38100" dist="38100" dir="2700000" algn="tl">
                  <a:srgbClr val="000000"/>
                </a:outerShdw>
              </a:effectLst>
              <a:latin typeface="Arial" charset="0"/>
            </a:endParaRPr>
          </a:p>
        </p:txBody>
      </p:sp>
      <p:sp>
        <p:nvSpPr>
          <p:cNvPr id="94211" name="Rectangle 3"/>
          <p:cNvSpPr>
            <a:spLocks noGrp="1" noChangeArrowheads="1"/>
          </p:cNvSpPr>
          <p:nvPr>
            <p:ph type="body" idx="1"/>
          </p:nvPr>
        </p:nvSpPr>
        <p:spPr>
          <a:xfrm>
            <a:off x="381000" y="1905000"/>
            <a:ext cx="8458200" cy="4114800"/>
          </a:xfrm>
          <a:solidFill>
            <a:schemeClr val="bg1"/>
          </a:solidFill>
          <a:ln w="76200">
            <a:solidFill>
              <a:srgbClr val="33CCCC"/>
            </a:solidFill>
          </a:ln>
        </p:spPr>
        <p:txBody>
          <a:bodyPr/>
          <a:lstStyle/>
          <a:p>
            <a:pPr>
              <a:defRPr/>
            </a:pPr>
            <a:r>
              <a:rPr lang="es-ES_tradnl" i="1">
                <a:effectLst>
                  <a:outerShdw blurRad="38100" dist="38100" dir="2700000" algn="tl">
                    <a:srgbClr val="000000"/>
                  </a:outerShdw>
                </a:effectLst>
                <a:latin typeface="Arial" charset="0"/>
              </a:rPr>
              <a:t>Define y normaliza configuraciones físicas alternativas en Redes LAN.</a:t>
            </a:r>
          </a:p>
          <a:p>
            <a:pPr lvl="1">
              <a:defRPr/>
            </a:pPr>
            <a:r>
              <a:rPr lang="es-ES_tradnl" i="1">
                <a:effectLst>
                  <a:outerShdw blurRad="38100" dist="38100" dir="2700000" algn="tl">
                    <a:srgbClr val="000000"/>
                  </a:outerShdw>
                </a:effectLst>
                <a:latin typeface="Arial" charset="0"/>
              </a:rPr>
              <a:t>Velocidad de Transmisión en Mbps</a:t>
            </a:r>
          </a:p>
          <a:p>
            <a:pPr lvl="1">
              <a:defRPr/>
            </a:pPr>
            <a:r>
              <a:rPr lang="es-ES_tradnl" i="1">
                <a:effectLst>
                  <a:outerShdw blurRad="38100" dist="38100" dir="2700000" algn="tl">
                    <a:srgbClr val="000000"/>
                  </a:outerShdw>
                </a:effectLst>
                <a:latin typeface="Arial" charset="0"/>
              </a:rPr>
              <a:t>Método de señalización</a:t>
            </a:r>
          </a:p>
          <a:p>
            <a:pPr lvl="1">
              <a:defRPr/>
            </a:pPr>
            <a:r>
              <a:rPr lang="es-ES_tradnl" i="1">
                <a:effectLst>
                  <a:outerShdw blurRad="38100" dist="38100" dir="2700000" algn="tl">
                    <a:srgbClr val="000000"/>
                  </a:outerShdw>
                </a:effectLst>
                <a:latin typeface="Arial" charset="0"/>
              </a:rPr>
              <a:t>Longitud en centena de metros/Tipo de medio</a:t>
            </a:r>
          </a:p>
          <a:p>
            <a:pPr lvl="1" algn="ctr">
              <a:buFontTx/>
              <a:buNone/>
              <a:defRPr/>
            </a:pPr>
            <a:r>
              <a:rPr lang="es-ES_tradnl" sz="4000" i="1">
                <a:effectLst>
                  <a:outerShdw blurRad="38100" dist="38100" dir="2700000" algn="tl">
                    <a:srgbClr val="000000"/>
                  </a:outerShdw>
                </a:effectLst>
                <a:latin typeface="Arial" charset="0"/>
              </a:rPr>
              <a:t>10/100  BASE  XXX</a:t>
            </a:r>
            <a:endParaRPr lang="es-ES_tradnl"/>
          </a:p>
          <a:p>
            <a:pPr>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457200" y="381000"/>
            <a:ext cx="8153400" cy="1143000"/>
          </a:xfrm>
        </p:spPr>
        <p:txBody>
          <a:bodyPr/>
          <a:lstStyle/>
          <a:p>
            <a:pPr>
              <a:defRPr/>
            </a:pPr>
            <a:r>
              <a:rPr lang="es-ES_tradnl" b="1" i="1">
                <a:solidFill>
                  <a:schemeClr val="accent1"/>
                </a:solidFill>
                <a:effectLst>
                  <a:outerShdw blurRad="38100" dist="38100" dir="2700000" algn="tl">
                    <a:srgbClr val="000000"/>
                  </a:outerShdw>
                </a:effectLst>
                <a:latin typeface="Arial" charset="0"/>
              </a:rPr>
              <a:t>ESPECIFICACIONES </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IEEE 802.3  - ALTERNATIVAS</a:t>
            </a:r>
            <a:endParaRPr lang="es-ES_tradnl" sz="3200" b="1" i="1">
              <a:solidFill>
                <a:schemeClr val="accent1"/>
              </a:solidFill>
              <a:effectLst>
                <a:outerShdw blurRad="38100" dist="38100" dir="2700000" algn="tl">
                  <a:srgbClr val="000000"/>
                </a:outerShdw>
              </a:effectLst>
              <a:latin typeface="Arial" charset="0"/>
            </a:endParaRPr>
          </a:p>
        </p:txBody>
      </p:sp>
      <p:sp>
        <p:nvSpPr>
          <p:cNvPr id="98307" name="Rectangle 1027"/>
          <p:cNvSpPr>
            <a:spLocks noGrp="1" noChangeArrowheads="1"/>
          </p:cNvSpPr>
          <p:nvPr>
            <p:ph type="body" idx="1"/>
          </p:nvPr>
        </p:nvSpPr>
        <p:spPr>
          <a:xfrm>
            <a:off x="381000" y="1905000"/>
            <a:ext cx="8382000" cy="4114800"/>
          </a:xfrm>
          <a:solidFill>
            <a:schemeClr val="bg1"/>
          </a:solidFill>
          <a:ln w="76200">
            <a:solidFill>
              <a:schemeClr val="accent1"/>
            </a:solidFill>
          </a:ln>
        </p:spPr>
        <p:txBody>
          <a:bodyPr/>
          <a:lstStyle/>
          <a:p>
            <a:pPr>
              <a:defRPr/>
            </a:pPr>
            <a:r>
              <a:rPr lang="es-ES_tradnl" sz="3600" i="1">
                <a:effectLst>
                  <a:outerShdw blurRad="38100" dist="38100" dir="2700000" algn="tl">
                    <a:srgbClr val="000000"/>
                  </a:outerShdw>
                </a:effectLst>
                <a:latin typeface="Arial" charset="0"/>
              </a:rPr>
              <a:t>Medio de Transmisión</a:t>
            </a:r>
          </a:p>
          <a:p>
            <a:pPr>
              <a:defRPr/>
            </a:pPr>
            <a:r>
              <a:rPr lang="es-ES_tradnl" sz="3600" i="1">
                <a:effectLst>
                  <a:outerShdw blurRad="38100" dist="38100" dir="2700000" algn="tl">
                    <a:srgbClr val="000000"/>
                  </a:outerShdw>
                </a:effectLst>
                <a:latin typeface="Arial" charset="0"/>
              </a:rPr>
              <a:t>Técnica de señalización</a:t>
            </a:r>
          </a:p>
          <a:p>
            <a:pPr>
              <a:defRPr/>
            </a:pPr>
            <a:r>
              <a:rPr lang="es-ES_tradnl" sz="3600" i="1">
                <a:effectLst>
                  <a:outerShdw blurRad="38100" dist="38100" dir="2700000" algn="tl">
                    <a:srgbClr val="000000"/>
                  </a:outerShdw>
                </a:effectLst>
                <a:latin typeface="Arial" charset="0"/>
              </a:rPr>
              <a:t>Topología</a:t>
            </a:r>
          </a:p>
          <a:p>
            <a:pPr>
              <a:defRPr/>
            </a:pPr>
            <a:r>
              <a:rPr lang="es-ES_tradnl" sz="3600" i="1">
                <a:effectLst>
                  <a:outerShdw blurRad="38100" dist="38100" dir="2700000" algn="tl">
                    <a:srgbClr val="000000"/>
                  </a:outerShdw>
                </a:effectLst>
                <a:latin typeface="Arial" charset="0"/>
              </a:rPr>
              <a:t>Longitud Máxima</a:t>
            </a:r>
          </a:p>
          <a:p>
            <a:pPr>
              <a:defRPr/>
            </a:pPr>
            <a:r>
              <a:rPr lang="es-ES_tradnl" sz="3600" i="1">
                <a:effectLst>
                  <a:outerShdw blurRad="38100" dist="38100" dir="2700000" algn="tl">
                    <a:srgbClr val="000000"/>
                  </a:outerShdw>
                </a:effectLst>
                <a:latin typeface="Arial" charset="0"/>
              </a:rPr>
              <a:t>Nodos del Segmento</a:t>
            </a:r>
          </a:p>
          <a:p>
            <a:pPr>
              <a:defRPr/>
            </a:pPr>
            <a:r>
              <a:rPr lang="es-ES_tradnl" sz="3600" i="1">
                <a:effectLst>
                  <a:outerShdw blurRad="38100" dist="38100" dir="2700000" algn="tl">
                    <a:srgbClr val="000000"/>
                  </a:outerShdw>
                </a:effectLst>
                <a:latin typeface="Arial" charset="0"/>
              </a:rPr>
              <a:t>Diámetro del cable</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381000"/>
            <a:ext cx="7772400" cy="1143000"/>
          </a:xfrm>
        </p:spPr>
        <p:txBody>
          <a:bodyPr/>
          <a:lstStyle/>
          <a:p>
            <a:pPr>
              <a:defRPr/>
            </a:pPr>
            <a:r>
              <a:rPr lang="es-ES_tradnl" b="1" i="1">
                <a:solidFill>
                  <a:srgbClr val="00FFFF"/>
                </a:solidFill>
                <a:effectLst>
                  <a:outerShdw blurRad="38100" dist="38100" dir="2700000" algn="tl">
                    <a:srgbClr val="000000"/>
                  </a:outerShdw>
                </a:effectLst>
                <a:latin typeface="Arial" charset="0"/>
              </a:rPr>
              <a:t>ESPECIFICACIONES </a:t>
            </a:r>
            <a:br>
              <a:rPr lang="es-ES_tradnl" b="1" i="1">
                <a:solidFill>
                  <a:srgbClr val="00FFFF"/>
                </a:solidFill>
                <a:effectLst>
                  <a:outerShdw blurRad="38100" dist="38100" dir="2700000" algn="tl">
                    <a:srgbClr val="000000"/>
                  </a:outerShdw>
                </a:effectLst>
                <a:latin typeface="Arial" charset="0"/>
              </a:rPr>
            </a:br>
            <a:r>
              <a:rPr lang="es-ES_tradnl" b="1" i="1">
                <a:solidFill>
                  <a:srgbClr val="00FFFF"/>
                </a:solidFill>
                <a:effectLst>
                  <a:outerShdw blurRad="38100" dist="38100" dir="2700000" algn="tl">
                    <a:srgbClr val="000000"/>
                  </a:outerShdw>
                </a:effectLst>
                <a:latin typeface="Arial" charset="0"/>
              </a:rPr>
              <a:t>IEEE 802.3 A 10 MBPS</a:t>
            </a:r>
            <a:endParaRPr lang="es-ES_tradnl" sz="3200" b="1" i="1">
              <a:solidFill>
                <a:srgbClr val="00FFFF"/>
              </a:solidFill>
              <a:effectLst>
                <a:outerShdw blurRad="38100" dist="38100" dir="2700000" algn="tl">
                  <a:srgbClr val="000000"/>
                </a:outerShdw>
              </a:effectLst>
              <a:latin typeface="Arial" charset="0"/>
            </a:endParaRPr>
          </a:p>
        </p:txBody>
      </p:sp>
      <p:sp>
        <p:nvSpPr>
          <p:cNvPr id="95235" name="Rectangle 3"/>
          <p:cNvSpPr>
            <a:spLocks noGrp="1" noChangeArrowheads="1"/>
          </p:cNvSpPr>
          <p:nvPr>
            <p:ph type="body" idx="1"/>
          </p:nvPr>
        </p:nvSpPr>
        <p:spPr>
          <a:xfrm>
            <a:off x="457200" y="2057400"/>
            <a:ext cx="8458200" cy="4495800"/>
          </a:xfrm>
          <a:solidFill>
            <a:schemeClr val="bg1"/>
          </a:solidFill>
          <a:ln w="76200">
            <a:solidFill>
              <a:schemeClr val="accent1"/>
            </a:solidFill>
          </a:ln>
        </p:spPr>
        <p:txBody>
          <a:bodyPr/>
          <a:lstStyle/>
          <a:p>
            <a:pPr marL="990600" lvl="1" indent="-533400">
              <a:defRPr/>
            </a:pPr>
            <a:r>
              <a:rPr lang="es-ES_tradnl" sz="4000" i="1">
                <a:effectLst>
                  <a:outerShdw blurRad="38100" dist="38100" dir="2700000" algn="tl">
                    <a:srgbClr val="000000"/>
                  </a:outerShdw>
                </a:effectLst>
                <a:latin typeface="Arial" charset="0"/>
              </a:rPr>
              <a:t>10 BASE  5 </a:t>
            </a:r>
            <a:r>
              <a:rPr lang="es-ES_tradnl" sz="4000" i="1">
                <a:effectLst>
                  <a:outerShdw blurRad="38100" dist="38100" dir="2700000" algn="tl">
                    <a:srgbClr val="000000"/>
                  </a:outerShdw>
                </a:effectLst>
                <a:latin typeface="Arial" charset="0"/>
                <a:sym typeface="Wingdings 3" pitchFamily="18" charset="2"/>
              </a:rPr>
              <a:t> Coaxil Grueso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2 </a:t>
            </a:r>
            <a:r>
              <a:rPr lang="es-ES_tradnl" sz="4000" i="1">
                <a:effectLst>
                  <a:outerShdw blurRad="38100" dist="38100" dir="2700000" algn="tl">
                    <a:srgbClr val="000000"/>
                  </a:outerShdw>
                </a:effectLst>
                <a:latin typeface="Arial" charset="0"/>
                <a:sym typeface="Wingdings 3" pitchFamily="18" charset="2"/>
              </a:rPr>
              <a:t> Coaxil Fino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T </a:t>
            </a:r>
            <a:r>
              <a:rPr lang="es-ES_tradnl" sz="4000" i="1">
                <a:effectLst>
                  <a:outerShdw blurRad="38100" dist="38100" dir="2700000" algn="tl">
                    <a:srgbClr val="000000"/>
                  </a:outerShdw>
                </a:effectLst>
                <a:latin typeface="Arial" charset="0"/>
                <a:sym typeface="Wingdings 3" pitchFamily="18" charset="2"/>
              </a:rPr>
              <a:t> Trenzado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143000" y="304800"/>
            <a:ext cx="7315200" cy="21336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ESPECIFICACIONES </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IEEE 802.3 A 100 MBPS</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Fast Ethernet</a:t>
            </a:r>
            <a:endParaRPr lang="es-ES_tradnl" sz="3200" b="1" i="1">
              <a:solidFill>
                <a:schemeClr val="accent1"/>
              </a:solidFill>
              <a:effectLst>
                <a:outerShdw blurRad="38100" dist="38100" dir="2700000" algn="tl">
                  <a:srgbClr val="000000"/>
                </a:outerShdw>
              </a:effectLst>
              <a:latin typeface="Arial" charset="0"/>
            </a:endParaRPr>
          </a:p>
        </p:txBody>
      </p:sp>
      <p:sp>
        <p:nvSpPr>
          <p:cNvPr id="96259" name="Rectangle 3"/>
          <p:cNvSpPr>
            <a:spLocks noGrp="1" noChangeArrowheads="1"/>
          </p:cNvSpPr>
          <p:nvPr>
            <p:ph type="body" idx="1"/>
          </p:nvPr>
        </p:nvSpPr>
        <p:spPr>
          <a:xfrm>
            <a:off x="457200" y="2743200"/>
            <a:ext cx="8458200" cy="3276600"/>
          </a:xfrm>
          <a:solidFill>
            <a:schemeClr val="bg1"/>
          </a:solidFill>
          <a:ln w="76200">
            <a:solidFill>
              <a:schemeClr val="accent1"/>
            </a:solidFill>
          </a:ln>
        </p:spPr>
        <p:txBody>
          <a:bodyPr/>
          <a:lstStyle/>
          <a:p>
            <a:pPr marL="990600" lvl="1" indent="-533400">
              <a:defRPr/>
            </a:pPr>
            <a:r>
              <a:rPr lang="es-ES_tradnl" sz="4000" i="1">
                <a:effectLst>
                  <a:outerShdw blurRad="38100" dist="38100" dir="2700000" algn="tl">
                    <a:srgbClr val="000000"/>
                  </a:outerShdw>
                </a:effectLst>
                <a:latin typeface="Arial" charset="0"/>
              </a:rPr>
              <a:t>100 BASE  TX </a:t>
            </a:r>
            <a:r>
              <a:rPr lang="es-ES_tradnl" sz="4000" i="1">
                <a:effectLst>
                  <a:outerShdw blurRad="38100" dist="38100" dir="2700000" algn="tl">
                    <a:srgbClr val="000000"/>
                  </a:outerShdw>
                </a:effectLst>
                <a:latin typeface="Arial" charset="0"/>
                <a:sym typeface="Wingdings 3" pitchFamily="18" charset="2"/>
              </a:rPr>
              <a:t> UTP - STP</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FX</a:t>
            </a:r>
            <a:r>
              <a:rPr lang="es-ES_tradnl" sz="4000" i="1">
                <a:effectLst>
                  <a:outerShdw blurRad="38100" dist="38100" dir="2700000" algn="tl">
                    <a:srgbClr val="000000"/>
                  </a:outerShdw>
                </a:effectLst>
                <a:latin typeface="Arial" charset="0"/>
                <a:sym typeface="Wingdings 3" pitchFamily="18" charset="2"/>
              </a:rPr>
              <a:t> Fibra Óptica</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T4</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nvPr>
        </p:nvSpPr>
        <p:spPr>
          <a:xfrm>
            <a:off x="1066800" y="228600"/>
            <a:ext cx="7772400" cy="1143000"/>
          </a:xfrm>
          <a:solidFill>
            <a:schemeClr val="bg1"/>
          </a:solidFill>
          <a:ln w="76200">
            <a:solidFill>
              <a:srgbClr val="008000"/>
            </a:solidFill>
          </a:ln>
        </p:spPr>
        <p:txBody>
          <a:bodyPr/>
          <a:lstStyle/>
          <a:p>
            <a:pPr>
              <a:defRPr/>
            </a:pPr>
            <a:r>
              <a:rPr lang="es-ES_tradnl" i="1">
                <a:effectLst>
                  <a:outerShdw blurRad="38100" dist="38100" dir="2700000" algn="tl">
                    <a:srgbClr val="000000"/>
                  </a:outerShdw>
                </a:effectLst>
                <a:latin typeface="Tahoma" pitchFamily="34" charset="0"/>
              </a:rPr>
              <a:t>Medios Físicos de Transmisión</a:t>
            </a:r>
            <a:endParaRPr lang="es-ES_tradnl"/>
          </a:p>
        </p:txBody>
      </p:sp>
      <p:sp>
        <p:nvSpPr>
          <p:cNvPr id="23555" name="Text Box 1027"/>
          <p:cNvSpPr txBox="1">
            <a:spLocks noChangeArrowheads="1"/>
          </p:cNvSpPr>
          <p:nvPr/>
        </p:nvSpPr>
        <p:spPr bwMode="auto">
          <a:xfrm>
            <a:off x="381000" y="1371600"/>
            <a:ext cx="8551863" cy="5292725"/>
          </a:xfrm>
          <a:prstGeom prst="rect">
            <a:avLst/>
          </a:prstGeom>
          <a:solidFill>
            <a:schemeClr val="accent1"/>
          </a:solidFill>
          <a:ln w="76200">
            <a:solidFill>
              <a:srgbClr val="008000"/>
            </a:solidFill>
            <a:miter lim="800000"/>
            <a:headEnd/>
            <a:tailEnd/>
          </a:ln>
        </p:spPr>
        <p:txBody>
          <a:bodyPr>
            <a:spAutoFit/>
          </a:bodyPr>
          <a:lstStyle/>
          <a:p>
            <a:pPr>
              <a:buFontTx/>
              <a:buChar char="•"/>
            </a:pPr>
            <a:r>
              <a:rPr lang="es-ES_tradnl" sz="3000" b="1" i="1">
                <a:solidFill>
                  <a:schemeClr val="bg1"/>
                </a:solidFill>
                <a:latin typeface="Arial" pitchFamily="34" charset="0"/>
              </a:rPr>
              <a:t>Cables</a:t>
            </a:r>
            <a:endParaRPr lang="es-ES_tradnl" sz="3000" b="1">
              <a:solidFill>
                <a:schemeClr val="bg1"/>
              </a:solidFill>
              <a:latin typeface="Arial" pitchFamily="34" charset="0"/>
            </a:endParaRPr>
          </a:p>
          <a:p>
            <a:pPr lvl="4">
              <a:buFont typeface="Wingdings 3" pitchFamily="18" charset="2"/>
              <a:buChar char=""/>
            </a:pPr>
            <a:r>
              <a:rPr lang="es-ES_tradnl" sz="2600" i="1">
                <a:solidFill>
                  <a:schemeClr val="bg1"/>
                </a:solidFill>
                <a:latin typeface="Arial" pitchFamily="34" charset="0"/>
              </a:rPr>
              <a:t>Par Telefónico	</a:t>
            </a:r>
          </a:p>
          <a:p>
            <a:pPr lvl="4">
              <a:buFont typeface="Wingdings 3" pitchFamily="18" charset="2"/>
              <a:buChar char=""/>
            </a:pPr>
            <a:r>
              <a:rPr lang="es-ES_tradnl" sz="2600" i="1">
                <a:solidFill>
                  <a:schemeClr val="bg1"/>
                </a:solidFill>
                <a:latin typeface="Arial" pitchFamily="34" charset="0"/>
              </a:rPr>
              <a:t>Trenzado</a:t>
            </a:r>
          </a:p>
          <a:p>
            <a:pPr lvl="4">
              <a:buFont typeface="Wingdings 3" pitchFamily="18" charset="2"/>
              <a:buChar char=""/>
            </a:pPr>
            <a:r>
              <a:rPr lang="es-ES_tradnl" sz="2600" i="1">
                <a:solidFill>
                  <a:schemeClr val="bg1"/>
                </a:solidFill>
                <a:latin typeface="Arial" pitchFamily="34" charset="0"/>
              </a:rPr>
              <a:t>Coaxial</a:t>
            </a:r>
          </a:p>
          <a:p>
            <a:pPr>
              <a:buFontTx/>
              <a:buChar char="•"/>
            </a:pPr>
            <a:r>
              <a:rPr lang="es-ES_tradnl" sz="3000" b="1" i="1">
                <a:solidFill>
                  <a:schemeClr val="bg1"/>
                </a:solidFill>
                <a:latin typeface="Arial" pitchFamily="34" charset="0"/>
              </a:rPr>
              <a:t>Guía de Onda</a:t>
            </a:r>
          </a:p>
          <a:p>
            <a:pPr>
              <a:buFontTx/>
              <a:buChar char="•"/>
            </a:pPr>
            <a:r>
              <a:rPr lang="es-ES_tradnl" sz="3000" b="1" i="1">
                <a:solidFill>
                  <a:schemeClr val="bg1"/>
                </a:solidFill>
                <a:latin typeface="Arial" pitchFamily="34" charset="0"/>
              </a:rPr>
              <a:t>Fibras Óptica </a:t>
            </a:r>
          </a:p>
          <a:p>
            <a:pPr>
              <a:buFontTx/>
              <a:buChar char="•"/>
            </a:pPr>
            <a:r>
              <a:rPr lang="es-ES_tradnl" sz="3000" b="1" i="1">
                <a:solidFill>
                  <a:schemeClr val="bg1"/>
                </a:solidFill>
                <a:latin typeface="Arial" pitchFamily="34" charset="0"/>
              </a:rPr>
              <a:t>Radiocomunicaciones</a:t>
            </a:r>
            <a:r>
              <a:rPr lang="es-ES_tradnl" sz="2600" b="1" i="1">
                <a:solidFill>
                  <a:schemeClr val="bg1"/>
                </a:solidFill>
                <a:latin typeface="Arial" pitchFamily="34" charset="0"/>
              </a:rPr>
              <a:t> </a:t>
            </a:r>
            <a:r>
              <a:rPr lang="es-ES_tradnl" sz="2200" b="1" i="1">
                <a:solidFill>
                  <a:schemeClr val="bg1"/>
                </a:solidFill>
                <a:latin typeface="Arial" pitchFamily="34" charset="0"/>
              </a:rPr>
              <a:t>(ondas Electromagnéticas)</a:t>
            </a:r>
          </a:p>
          <a:p>
            <a:pPr lvl="2">
              <a:buFontTx/>
              <a:buChar char="•"/>
            </a:pPr>
            <a:r>
              <a:rPr lang="es-ES_tradnl" sz="2600" b="1" i="1">
                <a:solidFill>
                  <a:schemeClr val="bg1"/>
                </a:solidFill>
                <a:latin typeface="Arial" pitchFamily="34" charset="0"/>
              </a:rPr>
              <a:t>Radioenlace</a:t>
            </a:r>
          </a:p>
          <a:p>
            <a:pPr lvl="2">
              <a:buFontTx/>
              <a:buChar char="•"/>
            </a:pPr>
            <a:r>
              <a:rPr lang="es-ES_tradnl" sz="2600" b="1" i="1">
                <a:solidFill>
                  <a:schemeClr val="bg1"/>
                </a:solidFill>
                <a:latin typeface="Arial" pitchFamily="34" charset="0"/>
              </a:rPr>
              <a:t>Microondas</a:t>
            </a:r>
          </a:p>
          <a:p>
            <a:pPr lvl="2">
              <a:buFontTx/>
              <a:buChar char="•"/>
            </a:pPr>
            <a:r>
              <a:rPr lang="es-ES_tradnl" sz="2600" b="1" i="1">
                <a:solidFill>
                  <a:schemeClr val="bg1"/>
                </a:solidFill>
                <a:latin typeface="Arial" pitchFamily="34" charset="0"/>
              </a:rPr>
              <a:t>Satelital </a:t>
            </a:r>
          </a:p>
          <a:p>
            <a:pPr>
              <a:buFontTx/>
              <a:buChar char="•"/>
            </a:pPr>
            <a:r>
              <a:rPr lang="es-ES_tradnl" sz="3000" b="1" i="1">
                <a:solidFill>
                  <a:schemeClr val="bg1"/>
                </a:solidFill>
                <a:latin typeface="Arial" pitchFamily="34" charset="0"/>
              </a:rPr>
              <a:t>Láser</a:t>
            </a:r>
          </a:p>
          <a:p>
            <a:pPr>
              <a:buFontTx/>
              <a:buChar char="•"/>
            </a:pPr>
            <a:r>
              <a:rPr lang="es-ES_tradnl" sz="3000" b="1" i="1">
                <a:solidFill>
                  <a:schemeClr val="bg1"/>
                </a:solidFill>
                <a:latin typeface="Arial" pitchFamily="34" charset="0"/>
              </a:rPr>
              <a:t>Infrarrojo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143000" y="381000"/>
            <a:ext cx="7467600" cy="20574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ESPECIFICACIONES </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GIGABIT A 1000 MBPS</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 GIGABIT Ethernet</a:t>
            </a:r>
            <a:endParaRPr lang="es-ES_tradnl" sz="3200" b="1" i="1">
              <a:solidFill>
                <a:schemeClr val="accent1"/>
              </a:solidFill>
              <a:effectLst>
                <a:outerShdw blurRad="38100" dist="38100" dir="2700000" algn="tl">
                  <a:srgbClr val="000000"/>
                </a:outerShdw>
              </a:effectLst>
              <a:latin typeface="Arial" charset="0"/>
            </a:endParaRPr>
          </a:p>
        </p:txBody>
      </p:sp>
      <p:sp>
        <p:nvSpPr>
          <p:cNvPr id="99331" name="Rectangle 3"/>
          <p:cNvSpPr>
            <a:spLocks noGrp="1" noChangeArrowheads="1"/>
          </p:cNvSpPr>
          <p:nvPr>
            <p:ph type="body" idx="1"/>
          </p:nvPr>
        </p:nvSpPr>
        <p:spPr>
          <a:xfrm>
            <a:off x="228600" y="2819400"/>
            <a:ext cx="8915400" cy="3352800"/>
          </a:xfrm>
          <a:solidFill>
            <a:schemeClr val="bg1"/>
          </a:solidFill>
          <a:ln w="76200">
            <a:solidFill>
              <a:srgbClr val="008000"/>
            </a:solidFill>
          </a:ln>
        </p:spPr>
        <p:txBody>
          <a:bodyPr/>
          <a:lstStyle/>
          <a:p>
            <a:pPr marL="990600" lvl="1" indent="-533400">
              <a:defRPr/>
            </a:pPr>
            <a:r>
              <a:rPr lang="es-ES_tradnl" sz="4000" i="1">
                <a:solidFill>
                  <a:schemeClr val="accent1"/>
                </a:solidFill>
                <a:effectLst>
                  <a:outerShdw blurRad="38100" dist="38100" dir="2700000" algn="tl">
                    <a:srgbClr val="000000"/>
                  </a:outerShdw>
                </a:effectLst>
                <a:latin typeface="Arial" charset="0"/>
              </a:rPr>
              <a:t>1000 BASE  SX </a:t>
            </a:r>
            <a:r>
              <a:rPr lang="es-ES_tradnl" sz="4000" i="1">
                <a:solidFill>
                  <a:schemeClr val="accent1"/>
                </a:solidFill>
                <a:effectLst>
                  <a:outerShdw blurRad="38100" dist="38100" dir="2700000" algn="tl">
                    <a:srgbClr val="000000"/>
                  </a:outerShdw>
                </a:effectLst>
                <a:latin typeface="Arial" charset="0"/>
                <a:sym typeface="Wingdings 3" pitchFamily="18" charset="2"/>
              </a:rPr>
              <a:t> FO </a:t>
            </a:r>
            <a:r>
              <a:rPr lang="es-ES_tradnl" sz="2400" i="1">
                <a:solidFill>
                  <a:schemeClr val="accent1"/>
                </a:solidFill>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solidFill>
                  <a:schemeClr val="accent1"/>
                </a:solidFill>
                <a:effectLst>
                  <a:outerShdw blurRad="38100" dist="38100" dir="2700000" algn="tl">
                    <a:srgbClr val="000000"/>
                  </a:outerShdw>
                </a:effectLst>
                <a:latin typeface="Arial" charset="0"/>
              </a:rPr>
              <a:t>1000 BASE  LX</a:t>
            </a:r>
            <a:r>
              <a:rPr lang="es-ES_tradnl" sz="4000" i="1">
                <a:solidFill>
                  <a:schemeClr val="accent1"/>
                </a:solidFill>
                <a:effectLst>
                  <a:outerShdw blurRad="38100" dist="38100" dir="2700000" algn="tl">
                    <a:srgbClr val="000000"/>
                  </a:outerShdw>
                </a:effectLst>
                <a:latin typeface="Arial" charset="0"/>
                <a:sym typeface="Wingdings 3" pitchFamily="18" charset="2"/>
              </a:rPr>
              <a:t> FO  </a:t>
            </a:r>
            <a:r>
              <a:rPr lang="es-ES_tradnl" sz="2400" i="1">
                <a:solidFill>
                  <a:schemeClr val="accent1"/>
                </a:solidFill>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solidFill>
                  <a:schemeClr val="accent1"/>
                </a:solidFill>
                <a:effectLst>
                  <a:outerShdw blurRad="38100" dist="38100" dir="2700000" algn="tl">
                    <a:srgbClr val="000000"/>
                  </a:outerShdw>
                </a:effectLst>
                <a:latin typeface="Arial" charset="0"/>
              </a:rPr>
              <a:t>1000 BASE CX</a:t>
            </a:r>
            <a:r>
              <a:rPr lang="es-ES_tradnl" sz="4000" i="1">
                <a:solidFill>
                  <a:schemeClr val="accent1"/>
                </a:solidFill>
                <a:effectLst>
                  <a:outerShdw blurRad="38100" dist="38100" dir="2700000" algn="tl">
                    <a:srgbClr val="000000"/>
                  </a:outerShdw>
                </a:effectLst>
                <a:latin typeface="Arial" charset="0"/>
                <a:sym typeface="Wingdings 3" pitchFamily="18" charset="2"/>
              </a:rPr>
              <a:t> UTP - STP </a:t>
            </a:r>
            <a:endParaRPr lang="es-ES_tradnl" sz="4000" i="1">
              <a:solidFill>
                <a:schemeClr val="accent1"/>
              </a:solidFill>
              <a:effectLst>
                <a:outerShdw blurRad="38100" dist="38100" dir="2700000" algn="tl">
                  <a:srgbClr val="000000"/>
                </a:outerShdw>
              </a:effectLst>
              <a:latin typeface="Arial" charset="0"/>
            </a:endParaRPr>
          </a:p>
          <a:p>
            <a:pPr marL="990600" lvl="1" indent="-533400">
              <a:defRPr/>
            </a:pPr>
            <a:r>
              <a:rPr lang="es-ES_tradnl" sz="4000" i="1">
                <a:solidFill>
                  <a:schemeClr val="accent1"/>
                </a:solidFill>
                <a:effectLst>
                  <a:outerShdw blurRad="38100" dist="38100" dir="2700000" algn="tl">
                    <a:srgbClr val="000000"/>
                  </a:outerShdw>
                </a:effectLst>
                <a:latin typeface="Arial" charset="0"/>
              </a:rPr>
              <a:t>1000 BASE T  </a:t>
            </a:r>
            <a:r>
              <a:rPr lang="es-ES_tradnl" sz="4000" i="1">
                <a:solidFill>
                  <a:schemeClr val="accent1"/>
                </a:solidFill>
                <a:effectLst>
                  <a:outerShdw blurRad="38100" dist="38100" dir="2700000" algn="tl">
                    <a:srgbClr val="000000"/>
                  </a:outerShdw>
                </a:effectLst>
                <a:latin typeface="Arial" charset="0"/>
                <a:sym typeface="Wingdings 3" pitchFamily="18" charset="2"/>
              </a:rPr>
              <a:t> UTP 5</a:t>
            </a:r>
            <a:endParaRPr lang="es-ES_tradnl">
              <a:solidFill>
                <a:schemeClr val="accent1"/>
              </a:solidFill>
            </a:endParaRPr>
          </a:p>
          <a:p>
            <a:pPr marL="609600" indent="-609600">
              <a:defRPr/>
            </a:pPr>
            <a:endParaRPr lang="es-ES_tradnl">
              <a:solidFill>
                <a:schemeClr val="accent1"/>
              </a:solidFill>
            </a:endParaRPr>
          </a:p>
        </p:txBody>
      </p:sp>
    </p:spTree>
  </p:cSld>
  <p:clrMapOvr>
    <a:overrideClrMapping bg1="dk2" tx1="lt1" bg2="dk1"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219200" y="228600"/>
            <a:ext cx="7391400" cy="1524000"/>
          </a:xfrm>
          <a:solidFill>
            <a:schemeClr val="bg1"/>
          </a:solidFill>
          <a:ln w="76200">
            <a:solidFill>
              <a:srgbClr val="008000"/>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ESPECIFICACIONES </a:t>
            </a:r>
            <a:br>
              <a:rPr lang="es-ES_tradnl" b="1" i="1">
                <a:solidFill>
                  <a:schemeClr val="accent1"/>
                </a:solidFill>
                <a:effectLst>
                  <a:outerShdw blurRad="38100" dist="38100" dir="2700000" algn="tl">
                    <a:srgbClr val="000000"/>
                  </a:outerShdw>
                </a:effectLst>
                <a:latin typeface="Arial" charset="0"/>
              </a:rPr>
            </a:br>
            <a:r>
              <a:rPr lang="es-ES_tradnl" b="1" i="1">
                <a:solidFill>
                  <a:schemeClr val="accent1"/>
                </a:solidFill>
                <a:effectLst>
                  <a:outerShdw blurRad="38100" dist="38100" dir="2700000" algn="tl">
                    <a:srgbClr val="000000"/>
                  </a:outerShdw>
                </a:effectLst>
                <a:latin typeface="Arial" charset="0"/>
              </a:rPr>
              <a:t>IEEE 802.11 Wirless</a:t>
            </a:r>
            <a:endParaRPr lang="es-ES_tradnl" sz="3200" b="1" i="1">
              <a:solidFill>
                <a:schemeClr val="accent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457200" y="2057400"/>
            <a:ext cx="8458200" cy="4495800"/>
          </a:xfrm>
          <a:solidFill>
            <a:schemeClr val="bg1"/>
          </a:solidFill>
          <a:ln w="76200">
            <a:solidFill>
              <a:schemeClr val="accent1"/>
            </a:solidFill>
          </a:ln>
        </p:spPr>
        <p:txBody>
          <a:bodyPr/>
          <a:lstStyle/>
          <a:p>
            <a:pPr marL="990600" lvl="1" indent="-533400">
              <a:defRPr/>
            </a:pPr>
            <a:r>
              <a:rPr lang="es-ES_tradnl" sz="4000" i="1">
                <a:effectLst>
                  <a:outerShdw blurRad="38100" dist="38100" dir="2700000" algn="tl">
                    <a:srgbClr val="000000"/>
                  </a:outerShdw>
                </a:effectLst>
                <a:latin typeface="Arial" charset="0"/>
              </a:rPr>
              <a:t>802.11b </a:t>
            </a:r>
            <a:r>
              <a:rPr lang="es-ES_tradnl" sz="4000" i="1">
                <a:effectLst>
                  <a:outerShdw blurRad="38100" dist="38100" dir="2700000" algn="tl">
                    <a:srgbClr val="000000"/>
                  </a:outerShdw>
                </a:effectLst>
                <a:latin typeface="Arial" charset="0"/>
                <a:sym typeface="Wingdings 3" pitchFamily="18" charset="2"/>
              </a:rPr>
              <a:t> 11 Mbps (1999)</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sym typeface="Wingdings 3" pitchFamily="18" charset="2"/>
              </a:rPr>
              <a:t>802.11a  54 Mbps (1999)</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802.11g</a:t>
            </a:r>
            <a:r>
              <a:rPr lang="es-ES_tradnl" sz="4000" i="1">
                <a:effectLst>
                  <a:outerShdw blurRad="38100" dist="38100" dir="2700000" algn="tl">
                    <a:srgbClr val="000000"/>
                  </a:outerShdw>
                </a:effectLst>
                <a:latin typeface="Arial" charset="0"/>
                <a:sym typeface="Wingdings 3" pitchFamily="18" charset="2"/>
              </a:rPr>
              <a:t> 54 Mbps (2003)</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802.11e</a:t>
            </a:r>
            <a:r>
              <a:rPr lang="es-ES_tradnl" sz="4000" i="1">
                <a:effectLst>
                  <a:outerShdw blurRad="38100" dist="38100" dir="2700000" algn="tl">
                    <a:srgbClr val="000000"/>
                  </a:outerShdw>
                </a:effectLst>
                <a:latin typeface="Arial" charset="0"/>
                <a:sym typeface="Wingdings 3" pitchFamily="18" charset="2"/>
              </a:rPr>
              <a:t> QoS </a:t>
            </a:r>
            <a:r>
              <a:rPr lang="es-ES_tradnl" b="1" i="1">
                <a:effectLst>
                  <a:outerShdw blurRad="38100" dist="38100" dir="2700000" algn="tl">
                    <a:srgbClr val="000000"/>
                  </a:outerShdw>
                </a:effectLst>
                <a:latin typeface="Arial" charset="0"/>
                <a:sym typeface="Wingdings 3" pitchFamily="18" charset="2"/>
              </a:rPr>
              <a:t>(Voz, video, Datos)</a:t>
            </a:r>
          </a:p>
          <a:p>
            <a:pPr marL="990600" lvl="1" indent="-533400">
              <a:defRPr/>
            </a:pPr>
            <a:r>
              <a:rPr lang="es-ES_tradnl" sz="4000" i="1">
                <a:effectLst>
                  <a:outerShdw blurRad="38100" dist="38100" dir="2700000" algn="tl">
                    <a:srgbClr val="000000"/>
                  </a:outerShdw>
                </a:effectLst>
                <a:latin typeface="Arial" charset="0"/>
              </a:rPr>
              <a:t>802.11i</a:t>
            </a:r>
            <a:r>
              <a:rPr lang="es-ES_tradnl" sz="4000" i="1">
                <a:effectLst>
                  <a:outerShdw blurRad="38100" dist="38100" dir="2700000" algn="tl">
                    <a:srgbClr val="000000"/>
                  </a:outerShdw>
                </a:effectLst>
                <a:latin typeface="Arial" charset="0"/>
                <a:sym typeface="Wingdings 3" pitchFamily="18" charset="2"/>
              </a:rPr>
              <a:t>  Seguridad</a:t>
            </a:r>
          </a:p>
          <a:p>
            <a:pPr marL="990600" lvl="1" indent="-533400">
              <a:defRPr/>
            </a:pPr>
            <a:r>
              <a:rPr lang="es-ES_tradnl" sz="4000" i="1">
                <a:effectLst>
                  <a:outerShdw blurRad="38100" dist="38100" dir="2700000" algn="tl">
                    <a:srgbClr val="000000"/>
                  </a:outerShdw>
                </a:effectLst>
                <a:latin typeface="Arial" charset="0"/>
              </a:rPr>
              <a:t>802.15 </a:t>
            </a:r>
            <a:r>
              <a:rPr lang="es-ES_tradnl" sz="4000" i="1">
                <a:effectLst>
                  <a:outerShdw blurRad="38100" dist="38100" dir="2700000" algn="tl">
                    <a:srgbClr val="000000"/>
                  </a:outerShdw>
                </a:effectLst>
                <a:latin typeface="Arial" charset="0"/>
                <a:sym typeface="Wingdings 3" pitchFamily="18" charset="2"/>
              </a:rPr>
              <a:t> PAN (Bluetooth)</a:t>
            </a:r>
            <a:endParaRPr lang="es-ES_tradnl" sz="4000" i="1">
              <a:effectLst>
                <a:outerShdw blurRad="38100" dist="38100" dir="2700000" algn="tl">
                  <a:srgbClr val="000000"/>
                </a:outerShdw>
              </a:effectLst>
              <a:latin typeface="Arial" charset="0"/>
            </a:endParaRPr>
          </a:p>
          <a:p>
            <a:pPr marL="990600" lvl="1" indent="-533400">
              <a:defRPr/>
            </a:pPr>
            <a:endParaRPr lang="es-ES_tradnl" sz="4000" i="1">
              <a:effectLst>
                <a:outerShdw blurRad="38100" dist="38100" dir="2700000" algn="tl">
                  <a:srgbClr val="000000"/>
                </a:outerShdw>
              </a:effectLst>
              <a:latin typeface="Arial" charset="0"/>
            </a:endParaRPr>
          </a:p>
          <a:p>
            <a:pPr marL="990600" lvl="1" indent="-533400">
              <a:defRPr/>
            </a:pPr>
            <a:endParaRPr lang="es-ES_tradnl" b="1" i="1">
              <a:effectLst>
                <a:outerShdw blurRad="38100" dist="38100" dir="2700000" algn="tl">
                  <a:srgbClr val="000000"/>
                </a:outerShdw>
              </a:effectLst>
              <a:latin typeface="Arial" charset="0"/>
            </a:endParaRPr>
          </a:p>
          <a:p>
            <a:pPr marL="990600" lvl="1" indent="-533400">
              <a:defRPr/>
            </a:pPr>
            <a:endParaRPr lang="es-ES_tradnl" b="1"/>
          </a:p>
        </p:txBody>
      </p:sp>
    </p:spTree>
  </p:cSld>
  <p:clrMapOvr>
    <a:overrideClrMapping bg1="dk2" tx1="lt1" bg2="dk1"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219200" y="228600"/>
            <a:ext cx="7391400" cy="1524000"/>
          </a:xfrm>
          <a:solidFill>
            <a:schemeClr val="bg1"/>
          </a:solidFill>
          <a:ln w="76200">
            <a:solidFill>
              <a:srgbClr val="008000"/>
            </a:solidFill>
          </a:ln>
        </p:spPr>
        <p:txBody>
          <a:bodyPr/>
          <a:lstStyle/>
          <a:p>
            <a:pPr>
              <a:defRPr/>
            </a:pPr>
            <a:r>
              <a:rPr lang="es-ES_tradnl" b="1" i="1" dirty="0">
                <a:solidFill>
                  <a:schemeClr val="accent1"/>
                </a:solidFill>
                <a:effectLst>
                  <a:outerShdw blurRad="38100" dist="38100" dir="2700000" algn="tl">
                    <a:srgbClr val="000000"/>
                  </a:outerShdw>
                </a:effectLst>
                <a:latin typeface="Arial" charset="0"/>
              </a:rPr>
              <a:t>ESPECIFICACIONES </a:t>
            </a:r>
            <a:br>
              <a:rPr lang="es-ES_tradnl" b="1" i="1" dirty="0">
                <a:solidFill>
                  <a:schemeClr val="accent1"/>
                </a:solidFill>
                <a:effectLst>
                  <a:outerShdw blurRad="38100" dist="38100" dir="2700000" algn="tl">
                    <a:srgbClr val="000000"/>
                  </a:outerShdw>
                </a:effectLst>
                <a:latin typeface="Arial" charset="0"/>
              </a:rPr>
            </a:br>
            <a:r>
              <a:rPr lang="es-ES_tradnl" b="1" i="1" dirty="0">
                <a:solidFill>
                  <a:schemeClr val="accent1"/>
                </a:solidFill>
                <a:effectLst>
                  <a:outerShdw blurRad="38100" dist="38100" dir="2700000" algn="tl">
                    <a:srgbClr val="000000"/>
                  </a:outerShdw>
                </a:effectLst>
                <a:latin typeface="Arial" charset="0"/>
              </a:rPr>
              <a:t>IEEE </a:t>
            </a:r>
            <a:r>
              <a:rPr lang="es-AR" dirty="0"/>
              <a:t> </a:t>
            </a:r>
            <a:r>
              <a:rPr lang="es-AR" b="1" i="1" dirty="0">
                <a:solidFill>
                  <a:schemeClr val="accent1"/>
                </a:solidFill>
                <a:effectLst>
                  <a:outerShdw blurRad="38100" dist="38100" dir="2700000" algn="tl">
                    <a:srgbClr val="000000"/>
                  </a:outerShdw>
                </a:effectLst>
                <a:latin typeface="Arial" charset="0"/>
              </a:rPr>
              <a:t>802.3af</a:t>
            </a:r>
            <a:r>
              <a:rPr lang="es-ES_tradnl" b="1" i="1" dirty="0">
                <a:solidFill>
                  <a:schemeClr val="accent1"/>
                </a:solidFill>
                <a:effectLst>
                  <a:outerShdw blurRad="38100" dist="38100" dir="2700000" algn="tl">
                    <a:srgbClr val="000000"/>
                  </a:outerShdw>
                </a:effectLst>
                <a:latin typeface="Arial" charset="0"/>
              </a:rPr>
              <a:t> </a:t>
            </a:r>
            <a:endParaRPr lang="es-ES_tradnl" sz="3200" b="1" i="1" dirty="0">
              <a:solidFill>
                <a:schemeClr val="accent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179512" y="2057400"/>
            <a:ext cx="8856984" cy="4611960"/>
          </a:xfrm>
          <a:solidFill>
            <a:schemeClr val="bg1"/>
          </a:solidFill>
          <a:ln w="76200">
            <a:solidFill>
              <a:schemeClr val="accent1"/>
            </a:solidFill>
          </a:ln>
        </p:spPr>
        <p:txBody>
          <a:bodyPr/>
          <a:lstStyle/>
          <a:p>
            <a:pPr marL="990600" lvl="1" indent="-533400">
              <a:defRPr/>
            </a:pPr>
            <a:r>
              <a:rPr lang="es-AR" sz="4000" i="1" dirty="0">
                <a:effectLst>
                  <a:outerShdw blurRad="38100" dist="38100" dir="2700000" algn="tl">
                    <a:srgbClr val="000000"/>
                  </a:outerShdw>
                </a:effectLst>
                <a:latin typeface="Arial" charset="0"/>
              </a:rPr>
              <a:t>Power </a:t>
            </a:r>
            <a:r>
              <a:rPr lang="es-AR" sz="4000" i="1" dirty="0" err="1">
                <a:effectLst>
                  <a:outerShdw blurRad="38100" dist="38100" dir="2700000" algn="tl">
                    <a:srgbClr val="000000"/>
                  </a:outerShdw>
                </a:effectLst>
                <a:latin typeface="Arial" charset="0"/>
              </a:rPr>
              <a:t>over</a:t>
            </a:r>
            <a:r>
              <a:rPr lang="es-AR" sz="4000" i="1" dirty="0">
                <a:effectLst>
                  <a:outerShdw blurRad="38100" dist="38100" dir="2700000" algn="tl">
                    <a:srgbClr val="000000"/>
                  </a:outerShdw>
                </a:effectLst>
                <a:latin typeface="Arial" charset="0"/>
              </a:rPr>
              <a:t> Ethernet </a:t>
            </a:r>
            <a:r>
              <a:rPr lang="es-ES_tradnl" sz="4000" i="1" dirty="0">
                <a:effectLst>
                  <a:outerShdw blurRad="38100" dist="38100" dir="2700000" algn="tl">
                    <a:srgbClr val="000000"/>
                  </a:outerShdw>
                </a:effectLst>
                <a:latin typeface="Arial" charset="0"/>
                <a:sym typeface="Wingdings 3" pitchFamily="18" charset="2"/>
              </a:rPr>
              <a:t> </a:t>
            </a:r>
            <a:r>
              <a:rPr lang="es-AR" sz="4000" i="1" dirty="0" err="1">
                <a:effectLst>
                  <a:outerShdw blurRad="38100" dist="38100" dir="2700000" algn="tl">
                    <a:srgbClr val="000000"/>
                  </a:outerShdw>
                </a:effectLst>
                <a:latin typeface="Arial" charset="0"/>
              </a:rPr>
              <a:t>PoE</a:t>
            </a:r>
            <a:endParaRPr lang="es-AR" sz="4000" i="1" dirty="0">
              <a:effectLst>
                <a:outerShdw blurRad="38100" dist="38100" dir="2700000" algn="tl">
                  <a:srgbClr val="000000"/>
                </a:outerShdw>
              </a:effectLst>
              <a:latin typeface="Arial" charset="0"/>
            </a:endParaRPr>
          </a:p>
          <a:p>
            <a:pPr marL="990600" lvl="1" indent="-533400">
              <a:defRPr/>
            </a:pPr>
            <a:r>
              <a:rPr lang="es-AR" sz="4000" i="1" dirty="0">
                <a:effectLst>
                  <a:outerShdw blurRad="38100" dist="38100" dir="2700000" algn="tl">
                    <a:srgbClr val="000000"/>
                  </a:outerShdw>
                </a:effectLst>
                <a:latin typeface="Arial" charset="0"/>
              </a:rPr>
              <a:t>Incorpora alimentación eléctrica a una infraestructura LAN estándar.</a:t>
            </a:r>
          </a:p>
          <a:p>
            <a:pPr marL="990600" lvl="1" indent="-533400">
              <a:defRPr/>
            </a:pPr>
            <a:r>
              <a:rPr lang="es-AR" sz="4000" i="1" dirty="0">
                <a:effectLst>
                  <a:outerShdw blurRad="38100" dist="38100" dir="2700000" algn="tl">
                    <a:srgbClr val="000000"/>
                  </a:outerShdw>
                </a:effectLst>
                <a:latin typeface="Arial" charset="0"/>
              </a:rPr>
              <a:t>Elimina la necesidad de utilizar tomas de corriente en las ubicaciones del dispositivo alimentado.</a:t>
            </a: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198353614"/>
      </p:ext>
    </p:extLst>
  </p:cSld>
  <p:clrMapOvr>
    <a:overrideClrMapping bg1="dk2" tx1="lt1" bg2="dk1"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219200" y="228600"/>
            <a:ext cx="7391400" cy="1524000"/>
          </a:xfrm>
          <a:solidFill>
            <a:schemeClr val="bg1"/>
          </a:solidFill>
          <a:ln w="76200">
            <a:solidFill>
              <a:srgbClr val="008000"/>
            </a:solidFill>
          </a:ln>
        </p:spPr>
        <p:txBody>
          <a:bodyPr/>
          <a:lstStyle/>
          <a:p>
            <a:pPr>
              <a:defRPr/>
            </a:pPr>
            <a:r>
              <a:rPr lang="es-ES_tradnl" b="1" i="1" dirty="0">
                <a:solidFill>
                  <a:schemeClr val="accent1"/>
                </a:solidFill>
                <a:effectLst>
                  <a:outerShdw blurRad="38100" dist="38100" dir="2700000" algn="tl">
                    <a:srgbClr val="000000"/>
                  </a:outerShdw>
                </a:effectLst>
                <a:latin typeface="Arial" charset="0"/>
              </a:rPr>
              <a:t>ESPECIFICACIONES </a:t>
            </a:r>
            <a:br>
              <a:rPr lang="es-ES_tradnl" b="1" i="1" dirty="0">
                <a:solidFill>
                  <a:schemeClr val="accent1"/>
                </a:solidFill>
                <a:effectLst>
                  <a:outerShdw blurRad="38100" dist="38100" dir="2700000" algn="tl">
                    <a:srgbClr val="000000"/>
                  </a:outerShdw>
                </a:effectLst>
                <a:latin typeface="Arial" charset="0"/>
              </a:rPr>
            </a:br>
            <a:r>
              <a:rPr lang="es-ES_tradnl" b="1" i="1" dirty="0">
                <a:solidFill>
                  <a:schemeClr val="accent1"/>
                </a:solidFill>
                <a:effectLst>
                  <a:outerShdw blurRad="38100" dist="38100" dir="2700000" algn="tl">
                    <a:srgbClr val="000000"/>
                  </a:outerShdw>
                </a:effectLst>
                <a:latin typeface="Arial" charset="0"/>
              </a:rPr>
              <a:t>IEEE </a:t>
            </a:r>
            <a:r>
              <a:rPr lang="es-AR" dirty="0"/>
              <a:t> </a:t>
            </a:r>
            <a:r>
              <a:rPr lang="es-AR" b="1" i="1" dirty="0">
                <a:solidFill>
                  <a:schemeClr val="accent1"/>
                </a:solidFill>
                <a:effectLst>
                  <a:outerShdw blurRad="38100" dist="38100" dir="2700000" algn="tl">
                    <a:srgbClr val="000000"/>
                  </a:outerShdw>
                </a:effectLst>
                <a:latin typeface="Arial" charset="0"/>
              </a:rPr>
              <a:t>802.3af</a:t>
            </a:r>
            <a:r>
              <a:rPr lang="es-ES_tradnl" b="1" i="1" dirty="0">
                <a:solidFill>
                  <a:schemeClr val="accent1"/>
                </a:solidFill>
                <a:effectLst>
                  <a:outerShdw blurRad="38100" dist="38100" dir="2700000" algn="tl">
                    <a:srgbClr val="000000"/>
                  </a:outerShdw>
                </a:effectLst>
                <a:latin typeface="Arial" charset="0"/>
              </a:rPr>
              <a:t> </a:t>
            </a:r>
            <a:endParaRPr lang="es-ES_tradnl" sz="3200" b="1" i="1" dirty="0">
              <a:solidFill>
                <a:schemeClr val="accent1"/>
              </a:solidFill>
              <a:effectLst>
                <a:outerShdw blurRad="38100" dist="38100" dir="2700000" algn="tl">
                  <a:srgbClr val="000000"/>
                </a:outerShdw>
              </a:effectLst>
              <a:latin typeface="Arial" charset="0"/>
            </a:endParaRP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04864"/>
            <a:ext cx="4104456" cy="4038959"/>
          </a:xfrm>
          <a:prstGeom prst="rect">
            <a:avLst/>
          </a:prstGeom>
          <a:solidFill>
            <a:schemeClr val="bg1"/>
          </a:solidFill>
          <a:ln w="76200">
            <a:solidFill>
              <a:srgbClr val="008000"/>
            </a:solidFill>
            <a:miter lim="800000"/>
            <a:headEnd/>
            <a:tailEnd/>
          </a:ln>
          <a:extLst/>
        </p:spPr>
      </p:pic>
      <p:pic>
        <p:nvPicPr>
          <p:cNvPr id="1986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64" y="2852936"/>
            <a:ext cx="4277469" cy="2412055"/>
          </a:xfrm>
          <a:prstGeom prst="rect">
            <a:avLst/>
          </a:prstGeom>
          <a:solidFill>
            <a:schemeClr val="bg1"/>
          </a:solidFill>
          <a:ln w="76200">
            <a:solidFill>
              <a:srgbClr val="008000"/>
            </a:solidFill>
            <a:miter lim="800000"/>
            <a:headEnd/>
            <a:tailEnd/>
          </a:ln>
          <a:extLst/>
        </p:spPr>
      </p:pic>
    </p:spTree>
    <p:extLst>
      <p:ext uri="{BB962C8B-B14F-4D97-AF65-F5344CB8AC3E}">
        <p14:creationId xmlns:p14="http://schemas.microsoft.com/office/powerpoint/2010/main" val="231658619"/>
      </p:ext>
    </p:extLst>
  </p:cSld>
  <p:clrMapOvr>
    <a:overrideClrMapping bg1="dk2" tx1="lt1" bg2="dk1"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1042988" y="0"/>
            <a:ext cx="7772400" cy="1557338"/>
          </a:xfrm>
          <a:solidFill>
            <a:schemeClr val="accent1"/>
          </a:solidFill>
        </p:spPr>
        <p:txBody>
          <a:bodyPr/>
          <a:lstStyle/>
          <a:p>
            <a:r>
              <a:rPr lang="es-AR" sz="4000" b="1" i="1">
                <a:solidFill>
                  <a:schemeClr val="bg1"/>
                </a:solidFill>
                <a:effectLst>
                  <a:outerShdw blurRad="38100" dist="38100" dir="2700000" algn="tl">
                    <a:srgbClr val="000000"/>
                  </a:outerShdw>
                </a:effectLst>
                <a:latin typeface="Arial" pitchFamily="34" charset="0"/>
              </a:rPr>
              <a:t>Tecnologías Ethernet</a:t>
            </a:r>
          </a:p>
        </p:txBody>
      </p:sp>
      <p:pic>
        <p:nvPicPr>
          <p:cNvPr id="192515" name="Picture 3"/>
          <p:cNvPicPr>
            <a:picLocks noChangeAspect="1" noChangeArrowheads="1"/>
          </p:cNvPicPr>
          <p:nvPr/>
        </p:nvPicPr>
        <p:blipFill>
          <a:blip r:embed="rId3" cstate="print"/>
          <a:srcRect/>
          <a:stretch>
            <a:fillRect/>
          </a:stretch>
        </p:blipFill>
        <p:spPr bwMode="auto">
          <a:xfrm>
            <a:off x="0" y="1844675"/>
            <a:ext cx="9144000" cy="5013325"/>
          </a:xfrm>
          <a:prstGeom prst="rect">
            <a:avLst/>
          </a:prstGeom>
          <a:solidFill>
            <a:srgbClr val="003366"/>
          </a:solidFill>
          <a:ln w="38100" algn="ctr">
            <a:solidFill>
              <a:schemeClr val="tx1"/>
            </a:solid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81075" y="0"/>
            <a:ext cx="8162925" cy="1000125"/>
          </a:xfrm>
          <a:solidFill>
            <a:schemeClr val="bg1"/>
          </a:solidFill>
        </p:spPr>
        <p:txBody>
          <a:bodyPr/>
          <a:lstStyle/>
          <a:p>
            <a:pPr>
              <a:defRPr/>
            </a:pPr>
            <a:r>
              <a:rPr lang="es-ES_tradnl" i="1" dirty="0">
                <a:effectLst>
                  <a:outerShdw blurRad="38100" dist="38100" dir="2700000" algn="tl">
                    <a:srgbClr val="000000"/>
                  </a:outerShdw>
                </a:effectLst>
                <a:latin typeface="Tahoma" pitchFamily="34" charset="0"/>
              </a:rPr>
              <a:t>CABLEADO ESTRUCTURADO</a:t>
            </a:r>
          </a:p>
        </p:txBody>
      </p:sp>
      <p:pic>
        <p:nvPicPr>
          <p:cNvPr id="63493" name="Picture 5" descr="DataCenterColapsado"/>
          <p:cNvPicPr>
            <a:picLocks noGrp="1" noChangeAspect="1" noChangeArrowheads="1"/>
          </p:cNvPicPr>
          <p:nvPr>
            <p:ph idx="1"/>
          </p:nvPr>
        </p:nvPicPr>
        <p:blipFill>
          <a:blip r:embed="rId3" cstate="print"/>
          <a:srcRect/>
          <a:stretch>
            <a:fillRect/>
          </a:stretch>
        </p:blipFill>
        <p:spPr>
          <a:xfrm>
            <a:off x="428625" y="1143000"/>
            <a:ext cx="8358188" cy="5389563"/>
          </a:xfrm>
          <a:solidFill>
            <a:schemeClr val="bg1"/>
          </a:solidFill>
          <a:ln w="762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295400" y="0"/>
            <a:ext cx="7543800" cy="1143000"/>
          </a:xfrm>
          <a:solidFill>
            <a:schemeClr val="bg1"/>
          </a:solidFill>
        </p:spPr>
        <p:txBody>
          <a:bodyPr/>
          <a:lstStyle/>
          <a:p>
            <a:pPr>
              <a:defRPr/>
            </a:pPr>
            <a:r>
              <a:rPr lang="es-ES_tradnl" i="1" dirty="0">
                <a:effectLst>
                  <a:outerShdw blurRad="38100" dist="38100" dir="2700000" algn="tl">
                    <a:srgbClr val="000000"/>
                  </a:outerShdw>
                </a:effectLst>
                <a:latin typeface="Tahoma" pitchFamily="34" charset="0"/>
              </a:rPr>
              <a:t>CABLEADO ESTRUCTURADO</a:t>
            </a:r>
          </a:p>
        </p:txBody>
      </p:sp>
      <p:sp>
        <p:nvSpPr>
          <p:cNvPr id="149507" name="Rectangle 3"/>
          <p:cNvSpPr>
            <a:spLocks noGrp="1" noChangeArrowheads="1"/>
          </p:cNvSpPr>
          <p:nvPr>
            <p:ph idx="1"/>
          </p:nvPr>
        </p:nvSpPr>
        <p:spPr>
          <a:xfrm>
            <a:off x="381000" y="1295400"/>
            <a:ext cx="8763000" cy="50292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CONJUNTO DE ELEMENTOS RELACIONADOS ENTRE SI POR UNA ESTRUCTURA JERARQUICA QUE CONTRIBUYEN A UN FIN Y DONDE LAS PARTES RESPONDEN A UN DADO ORDEN Y TIENEN UNA DETERMINADA DISTRIBUCION.</a:t>
            </a:r>
          </a:p>
          <a:p>
            <a:pPr>
              <a:lnSpc>
                <a:spcPct val="120000"/>
              </a:lnSpc>
              <a:defRPr/>
            </a:pPr>
            <a:r>
              <a:rPr lang="es-ES_tradnl" sz="2800" b="1" i="1">
                <a:effectLst>
                  <a:outerShdw blurRad="38100" dist="38100" dir="2700000" algn="tl">
                    <a:srgbClr val="000000"/>
                  </a:outerShdw>
                </a:effectLst>
                <a:latin typeface="Arial" charset="0"/>
              </a:rPr>
              <a:t>MEDIO DE TRANSMISIÓN ESTANDAR, CUYO DISEÑO E INTERFACES DE CONEXIÓN SE ENCUENTRAN NORMALIZADAS.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844550" y="0"/>
            <a:ext cx="7772400" cy="1143000"/>
          </a:xfrm>
        </p:spPr>
        <p:txBody>
          <a:bodyPr/>
          <a:lstStyle/>
          <a:p>
            <a:pPr>
              <a:defRPr/>
            </a:pPr>
            <a:r>
              <a:rPr lang="es-ES_tradnl" i="1">
                <a:effectLst>
                  <a:outerShdw blurRad="38100" dist="38100" dir="2700000" algn="tl">
                    <a:srgbClr val="000000"/>
                  </a:outerShdw>
                </a:effectLst>
                <a:latin typeface="Tahoma" pitchFamily="34" charset="0"/>
              </a:rPr>
              <a:t>CABLEADO ESTRUCTURADO</a:t>
            </a:r>
          </a:p>
        </p:txBody>
      </p:sp>
      <p:sp>
        <p:nvSpPr>
          <p:cNvPr id="151555" name="Rectangle 3"/>
          <p:cNvSpPr>
            <a:spLocks noGrp="1" noChangeArrowheads="1"/>
          </p:cNvSpPr>
          <p:nvPr>
            <p:ph idx="1"/>
          </p:nvPr>
        </p:nvSpPr>
        <p:spPr>
          <a:xfrm>
            <a:off x="152400" y="1447800"/>
            <a:ext cx="8628063" cy="41910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SISTEMA COMPLETO DE DISEÑO UNIFORME Y CONSISTENTE QUE PERMITE SOPORTAR CUALQUIER EQUIPAMIENTO</a:t>
            </a:r>
            <a:r>
              <a:rPr lang="es-ES_tradnl" sz="2800" b="1" i="1">
                <a:effectLst>
                  <a:outerShdw blurRad="38100" dist="38100" dir="2700000" algn="tl">
                    <a:srgbClr val="000000"/>
                  </a:outerShdw>
                </a:effectLst>
                <a:latin typeface="Arial" charset="0"/>
                <a:sym typeface="Wingdings 3" pitchFamily="18" charset="2"/>
              </a:rPr>
              <a:t> </a:t>
            </a:r>
            <a:r>
              <a:rPr lang="es-ES_tradnl" sz="2000" b="1" i="1">
                <a:solidFill>
                  <a:srgbClr val="00FFFF"/>
                </a:solidFill>
                <a:effectLst>
                  <a:outerShdw blurRad="38100" dist="38100" dir="2700000" algn="tl">
                    <a:srgbClr val="000000"/>
                  </a:outerShdw>
                </a:effectLst>
                <a:latin typeface="Arial" charset="0"/>
                <a:sym typeface="Wingdings 3" pitchFamily="18" charset="2"/>
              </a:rPr>
              <a:t>ESCALABILIDAD</a:t>
            </a:r>
            <a:r>
              <a:rPr lang="es-ES_tradnl" sz="2000" b="1" i="1">
                <a:solidFill>
                  <a:srgbClr val="00FFFF"/>
                </a:solidFill>
                <a:effectLst>
                  <a:outerShdw blurRad="38100" dist="38100" dir="2700000" algn="tl">
                    <a:srgbClr val="000000"/>
                  </a:outerShdw>
                </a:effectLst>
                <a:latin typeface="Arial" charset="0"/>
              </a:rPr>
              <a:t>.</a:t>
            </a:r>
          </a:p>
          <a:p>
            <a:pPr>
              <a:lnSpc>
                <a:spcPct val="120000"/>
              </a:lnSpc>
              <a:defRPr/>
            </a:pPr>
            <a:r>
              <a:rPr lang="es-ES_tradnl" sz="2800" b="1" i="1">
                <a:effectLst>
                  <a:outerShdw blurRad="38100" dist="38100" dir="2700000" algn="tl">
                    <a:srgbClr val="000000"/>
                  </a:outerShdw>
                </a:effectLst>
                <a:latin typeface="Arial" charset="0"/>
              </a:rPr>
              <a:t>ARQUITECTURA ABIERTA.</a:t>
            </a:r>
          </a:p>
          <a:p>
            <a:pPr>
              <a:lnSpc>
                <a:spcPct val="120000"/>
              </a:lnSpc>
              <a:defRPr/>
            </a:pPr>
            <a:r>
              <a:rPr lang="es-ES_tradnl" sz="2800" b="1" i="1">
                <a:effectLst>
                  <a:outerShdw blurRad="38100" dist="38100" dir="2700000" algn="tl">
                    <a:srgbClr val="000000"/>
                  </a:outerShdw>
                </a:effectLst>
                <a:latin typeface="Arial" charset="0"/>
              </a:rPr>
              <a:t>TRANSPERENCIA E INTEGRACIÓN EN TODAS LAS COMUNICACIONES.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844550" y="0"/>
            <a:ext cx="7772400" cy="1143000"/>
          </a:xfrm>
        </p:spPr>
        <p:txBody>
          <a:bodyPr/>
          <a:lstStyle/>
          <a:p>
            <a:pPr>
              <a:defRPr/>
            </a:pPr>
            <a:r>
              <a:rPr lang="es-ES_tradnl" sz="3200" i="1">
                <a:effectLst>
                  <a:outerShdw blurRad="38100" dist="38100" dir="2700000" algn="tl">
                    <a:srgbClr val="000000"/>
                  </a:outerShdw>
                </a:effectLst>
                <a:latin typeface="Tahoma" pitchFamily="34" charset="0"/>
              </a:rPr>
              <a:t>POR QUE  SURGE EL CABLEADO ESTRUCTURADO ?</a:t>
            </a:r>
          </a:p>
        </p:txBody>
      </p:sp>
      <p:sp>
        <p:nvSpPr>
          <p:cNvPr id="153603" name="Rectangle 3"/>
          <p:cNvSpPr>
            <a:spLocks noGrp="1" noChangeArrowheads="1"/>
          </p:cNvSpPr>
          <p:nvPr>
            <p:ph idx="1"/>
          </p:nvPr>
        </p:nvSpPr>
        <p:spPr>
          <a:xfrm>
            <a:off x="633413" y="1447800"/>
            <a:ext cx="8510587" cy="5029200"/>
          </a:xfrm>
          <a:solidFill>
            <a:schemeClr val="hlink"/>
          </a:solidFill>
          <a:ln w="57150">
            <a:solidFill>
              <a:schemeClr val="tx1"/>
            </a:solidFill>
          </a:ln>
        </p:spPr>
        <p:txBody>
          <a:bodyPr/>
          <a:lstStyle/>
          <a:p>
            <a:pPr>
              <a:lnSpc>
                <a:spcPct val="120000"/>
              </a:lnSpc>
              <a:defRPr/>
            </a:pPr>
            <a:r>
              <a:rPr lang="es-ES_tradnl" sz="2600" b="1" i="1">
                <a:effectLst>
                  <a:outerShdw blurRad="38100" dist="38100" dir="2700000" algn="tl">
                    <a:srgbClr val="000000"/>
                  </a:outerShdw>
                </a:effectLst>
                <a:latin typeface="Arial" charset="0"/>
              </a:rPr>
              <a:t>CAMBIOS TECNOLOGICOS RAPIDOS</a:t>
            </a:r>
          </a:p>
          <a:p>
            <a:pPr>
              <a:lnSpc>
                <a:spcPct val="120000"/>
              </a:lnSpc>
              <a:defRPr/>
            </a:pPr>
            <a:r>
              <a:rPr lang="es-ES_tradnl" sz="2600" b="1" i="1">
                <a:effectLst>
                  <a:outerShdw blurRad="38100" dist="38100" dir="2700000" algn="tl">
                    <a:srgbClr val="000000"/>
                  </a:outerShdw>
                </a:effectLst>
                <a:latin typeface="Arial" charset="0"/>
              </a:rPr>
              <a:t>SATURACION DE CONDUCTOS</a:t>
            </a:r>
          </a:p>
          <a:p>
            <a:pPr>
              <a:lnSpc>
                <a:spcPct val="120000"/>
              </a:lnSpc>
              <a:defRPr/>
            </a:pPr>
            <a:r>
              <a:rPr lang="es-ES_tradnl" sz="2600" b="1" i="1">
                <a:effectLst>
                  <a:outerShdw blurRad="38100" dist="38100" dir="2700000" algn="tl">
                    <a:srgbClr val="000000"/>
                  </a:outerShdw>
                </a:effectLst>
                <a:latin typeface="Arial" charset="0"/>
              </a:rPr>
              <a:t>INFLEXIBILIDAD PARA CAMBIOS</a:t>
            </a:r>
          </a:p>
          <a:p>
            <a:pPr>
              <a:lnSpc>
                <a:spcPct val="120000"/>
              </a:lnSpc>
              <a:defRPr/>
            </a:pPr>
            <a:r>
              <a:rPr lang="es-ES_tradnl" sz="2600" b="1" i="1">
                <a:effectLst>
                  <a:outerShdw blurRad="38100" dist="38100" dir="2700000" algn="tl">
                    <a:srgbClr val="000000"/>
                  </a:outerShdw>
                </a:effectLst>
                <a:latin typeface="Arial" charset="0"/>
              </a:rPr>
              <a:t>FALTA DE SISTEMAS INTEGRADOS</a:t>
            </a:r>
          </a:p>
          <a:p>
            <a:pPr>
              <a:lnSpc>
                <a:spcPct val="120000"/>
              </a:lnSpc>
              <a:defRPr/>
            </a:pPr>
            <a:r>
              <a:rPr lang="es-ES_tradnl" sz="2600" b="1" i="1">
                <a:effectLst>
                  <a:outerShdw blurRad="38100" dist="38100" dir="2700000" algn="tl">
                    <a:srgbClr val="000000"/>
                  </a:outerShdw>
                </a:effectLst>
                <a:latin typeface="Arial" charset="0"/>
              </a:rPr>
              <a:t>ISLAS DE AUTOMATIZACIÓN</a:t>
            </a:r>
          </a:p>
          <a:p>
            <a:pPr>
              <a:lnSpc>
                <a:spcPct val="120000"/>
              </a:lnSpc>
              <a:defRPr/>
            </a:pPr>
            <a:r>
              <a:rPr lang="es-ES_tradnl" sz="2600" b="1" i="1">
                <a:effectLst>
                  <a:outerShdw blurRad="38100" dist="38100" dir="2700000" algn="tl">
                    <a:srgbClr val="000000"/>
                  </a:outerShdw>
                </a:effectLst>
                <a:latin typeface="Arial" charset="0"/>
              </a:rPr>
              <a:t>MULTIPLES Y VARIADAS SOLUCIONES PRIVADAS</a:t>
            </a:r>
          </a:p>
          <a:p>
            <a:pPr>
              <a:lnSpc>
                <a:spcPct val="120000"/>
              </a:lnSpc>
              <a:defRPr/>
            </a:pPr>
            <a:r>
              <a:rPr lang="es-ES_tradnl" sz="2600" b="1" i="1">
                <a:effectLst>
                  <a:outerShdw blurRad="38100" dist="38100" dir="2700000" algn="tl">
                    <a:srgbClr val="000000"/>
                  </a:outerShdw>
                </a:effectLst>
                <a:latin typeface="Arial" charset="0"/>
              </a:rPr>
              <a:t>FALTA DE ESTANDARIZACIÓN</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NORMAS</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r>
              <a:rPr lang="es-ES_tradnl" sz="2600" b="1" i="1">
                <a:effectLst>
                  <a:outerShdw blurRad="38100" dist="38100" dir="2700000" algn="tl">
                    <a:srgbClr val="000000"/>
                  </a:outerShdw>
                </a:effectLst>
                <a:latin typeface="Arial" charset="0"/>
              </a:rPr>
              <a:t>DEMANDA DE VELOCIDAD </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Ancho de Banda</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endParaRPr lang="es-ES_tradnl" sz="2600" b="1" i="1">
              <a:effectLst>
                <a:outerShdw blurRad="38100" dist="38100" dir="2700000" algn="tl">
                  <a:srgbClr val="000000"/>
                </a:outerShdw>
              </a:effectLst>
              <a:latin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684213" y="0"/>
            <a:ext cx="7772400" cy="1143000"/>
          </a:xfrm>
        </p:spPr>
        <p:txBody>
          <a:bodyPr/>
          <a:lstStyle/>
          <a:p>
            <a:pPr>
              <a:defRPr/>
            </a:pPr>
            <a:r>
              <a:rPr lang="es-ES_tradnl" b="1">
                <a:effectLst>
                  <a:outerShdw blurRad="38100" dist="38100" dir="2700000" algn="tl">
                    <a:srgbClr val="000000"/>
                  </a:outerShdw>
                </a:effectLst>
                <a:latin typeface="Arial" charset="0"/>
              </a:rPr>
              <a:t>TIA 942</a:t>
            </a:r>
          </a:p>
        </p:txBody>
      </p:sp>
      <p:sp>
        <p:nvSpPr>
          <p:cNvPr id="406531" name="Rectangle 3"/>
          <p:cNvSpPr>
            <a:spLocks noGrp="1" noChangeArrowheads="1"/>
          </p:cNvSpPr>
          <p:nvPr>
            <p:ph type="body" sz="half" idx="1"/>
          </p:nvPr>
        </p:nvSpPr>
        <p:spPr>
          <a:xfrm>
            <a:off x="611188" y="1125538"/>
            <a:ext cx="8134350" cy="4032250"/>
          </a:xfrm>
          <a:solidFill>
            <a:schemeClr val="accent1"/>
          </a:solidFill>
          <a:ln w="38100">
            <a:solidFill>
              <a:schemeClr val="tx1"/>
            </a:solidFill>
          </a:ln>
        </p:spPr>
        <p:txBody>
          <a:bodyPr/>
          <a:lstStyle/>
          <a:p>
            <a:pPr>
              <a:lnSpc>
                <a:spcPct val="120000"/>
              </a:lnSpc>
              <a:defRPr/>
            </a:pPr>
            <a:r>
              <a:rPr lang="es-ES_tradnl" sz="4400" b="1" i="1">
                <a:solidFill>
                  <a:schemeClr val="accent2"/>
                </a:solidFill>
                <a:effectLst>
                  <a:outerShdw blurRad="38100" dist="38100" dir="2700000" algn="tl">
                    <a:srgbClr val="000000"/>
                  </a:outerShdw>
                </a:effectLst>
                <a:latin typeface="Arial" charset="0"/>
              </a:rPr>
              <a:t>TIA: </a:t>
            </a:r>
            <a:r>
              <a:rPr lang="es-ES_tradnl" sz="2000" b="1">
                <a:solidFill>
                  <a:schemeClr val="bg1"/>
                </a:solidFill>
                <a:latin typeface="Arial" charset="0"/>
              </a:rPr>
              <a:t>TELECOMMUNICATIONS INDUSTRY ASSOCIATION</a:t>
            </a:r>
            <a:r>
              <a:rPr lang="es-ES_tradnl" sz="2000" b="1">
                <a:solidFill>
                  <a:schemeClr val="bg1"/>
                </a:solidFill>
              </a:rPr>
              <a:t>.</a:t>
            </a:r>
          </a:p>
          <a:p>
            <a:pPr lvl="1">
              <a:defRPr/>
            </a:pPr>
            <a:r>
              <a:rPr lang="es-ES_tradnl" sz="3600" b="1" i="1">
                <a:solidFill>
                  <a:schemeClr val="accent2"/>
                </a:solidFill>
                <a:effectLst>
                  <a:outerShdw blurRad="38100" dist="38100" dir="2700000" algn="tl">
                    <a:srgbClr val="000000"/>
                  </a:outerShdw>
                </a:effectLst>
                <a:latin typeface="Arial" charset="0"/>
              </a:rPr>
              <a:t>Normas de Aplicación para Data Centers</a:t>
            </a:r>
          </a:p>
          <a:p>
            <a:pPr lvl="1">
              <a:defRPr/>
            </a:pPr>
            <a:r>
              <a:rPr lang="es-ES_tradnl" sz="3600" b="1" i="1">
                <a:solidFill>
                  <a:schemeClr val="accent2"/>
                </a:solidFill>
                <a:effectLst>
                  <a:outerShdw blurRad="38100" dist="38100" dir="2700000" algn="tl">
                    <a:srgbClr val="000000"/>
                  </a:outerShdw>
                </a:effectLst>
                <a:latin typeface="Arial" charset="0"/>
              </a:rPr>
              <a:t>Establecer una Guía de Referencia para la construcción o remodelado de un Data Center.</a:t>
            </a:r>
          </a:p>
        </p:txBody>
      </p:sp>
      <p:pic>
        <p:nvPicPr>
          <p:cNvPr id="406534" name="Picture 6" descr="Esquema de Data Center"/>
          <p:cNvPicPr>
            <a:picLocks noGrp="1" noChangeAspect="1" noChangeArrowheads="1"/>
          </p:cNvPicPr>
          <p:nvPr>
            <p:ph sz="half" idx="2"/>
          </p:nvPr>
        </p:nvPicPr>
        <p:blipFill>
          <a:blip r:embed="rId3" cstate="print"/>
          <a:srcRect/>
          <a:stretch>
            <a:fillRect/>
          </a:stretch>
        </p:blipFill>
        <p:spPr>
          <a:xfrm>
            <a:off x="2987675" y="4953000"/>
            <a:ext cx="3181350" cy="19050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6534"/>
                                        </p:tgtEl>
                                        <p:attrNameLst>
                                          <p:attrName>style.visibility</p:attrName>
                                        </p:attrNameLst>
                                      </p:cBhvr>
                                      <p:to>
                                        <p:strVal val="visible"/>
                                      </p:to>
                                    </p:set>
                                    <p:anim calcmode="lin" valueType="num">
                                      <p:cBhvr additive="base">
                                        <p:cTn id="7" dur="500" fill="hold"/>
                                        <p:tgtEl>
                                          <p:spTgt spid="406534"/>
                                        </p:tgtEl>
                                        <p:attrNameLst>
                                          <p:attrName>ppt_x</p:attrName>
                                        </p:attrNameLst>
                                      </p:cBhvr>
                                      <p:tavLst>
                                        <p:tav tm="0">
                                          <p:val>
                                            <p:strVal val="0-#ppt_w/2"/>
                                          </p:val>
                                        </p:tav>
                                        <p:tav tm="100000">
                                          <p:val>
                                            <p:strVal val="#ppt_x"/>
                                          </p:val>
                                        </p:tav>
                                      </p:tavLst>
                                    </p:anim>
                                    <p:anim calcmode="lin" valueType="num">
                                      <p:cBhvr additive="base">
                                        <p:cTn id="8" dur="500" fill="hold"/>
                                        <p:tgtEl>
                                          <p:spTgt spid="406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6699"/>
            </a:gs>
            <a:gs pos="100000">
              <a:schemeClr val="bg1"/>
            </a:gs>
          </a:gsLst>
          <a:lin ang="5400000" scaled="1"/>
        </a:gra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143000" y="228600"/>
            <a:ext cx="7696200" cy="1219200"/>
          </a:xfrm>
          <a:solidFill>
            <a:schemeClr val="bg1"/>
          </a:solidFill>
          <a:ln w="76200">
            <a:solidFill>
              <a:schemeClr val="accent1"/>
            </a:solidFill>
          </a:ln>
        </p:spPr>
        <p:txBody>
          <a:bodyPr/>
          <a:lstStyle/>
          <a:p>
            <a:pPr>
              <a:defRPr/>
            </a:pPr>
            <a:r>
              <a:rPr lang="es-ES_tradnl" sz="4000" i="1">
                <a:effectLst>
                  <a:outerShdw blurRad="38100" dist="38100" dir="2700000" algn="tl">
                    <a:srgbClr val="000000"/>
                  </a:outerShdw>
                </a:effectLst>
                <a:latin typeface="Tahoma" pitchFamily="34" charset="0"/>
              </a:rPr>
              <a:t>Medios Físicos de Transmisión</a:t>
            </a:r>
            <a:br>
              <a:rPr lang="es-ES_tradnl" sz="4000" i="1">
                <a:effectLst>
                  <a:outerShdw blurRad="38100" dist="38100" dir="2700000" algn="tl">
                    <a:srgbClr val="000000"/>
                  </a:outerShdw>
                </a:effectLst>
                <a:latin typeface="Tahoma" pitchFamily="34" charset="0"/>
              </a:rPr>
            </a:br>
            <a:r>
              <a:rPr lang="es-ES_tradnl" sz="4000" i="1">
                <a:effectLst>
                  <a:outerShdw blurRad="38100" dist="38100" dir="2700000" algn="tl">
                    <a:srgbClr val="000000"/>
                  </a:outerShdw>
                </a:effectLst>
                <a:latin typeface="Tahoma" pitchFamily="34" charset="0"/>
              </a:rPr>
              <a:t>Terminología</a:t>
            </a:r>
          </a:p>
        </p:txBody>
      </p:sp>
      <p:sp>
        <p:nvSpPr>
          <p:cNvPr id="121859" name="Rectangle 3"/>
          <p:cNvSpPr>
            <a:spLocks noGrp="1" noChangeArrowheads="1"/>
          </p:cNvSpPr>
          <p:nvPr>
            <p:ph type="body" idx="1"/>
          </p:nvPr>
        </p:nvSpPr>
        <p:spPr>
          <a:xfrm>
            <a:off x="304800" y="1905000"/>
            <a:ext cx="8534400" cy="4648200"/>
          </a:xfrm>
          <a:solidFill>
            <a:schemeClr val="bg1"/>
          </a:solidFill>
          <a:ln w="76200">
            <a:solidFill>
              <a:schemeClr val="accent1"/>
            </a:solidFill>
          </a:ln>
        </p:spPr>
        <p:txBody>
          <a:bodyPr/>
          <a:lstStyle/>
          <a:p>
            <a:pPr>
              <a:defRPr/>
            </a:pPr>
            <a:r>
              <a:rPr lang="es-ES_tradnl" sz="3600" b="1" i="1">
                <a:solidFill>
                  <a:schemeClr val="accent1"/>
                </a:solidFill>
                <a:effectLst>
                  <a:outerShdw blurRad="38100" dist="38100" dir="2700000" algn="tl">
                    <a:srgbClr val="000000"/>
                  </a:outerShdw>
                </a:effectLst>
                <a:latin typeface="Arial" charset="0"/>
              </a:rPr>
              <a:t>Backbone 			Troncal	(Montante/Vertical)</a:t>
            </a:r>
          </a:p>
          <a:p>
            <a:pPr>
              <a:defRPr/>
            </a:pPr>
            <a:r>
              <a:rPr lang="es-ES_tradnl" sz="3600" b="1" i="1">
                <a:solidFill>
                  <a:schemeClr val="accent1"/>
                </a:solidFill>
                <a:effectLst>
                  <a:outerShdw blurRad="38100" dist="38100" dir="2700000" algn="tl">
                    <a:srgbClr val="000000"/>
                  </a:outerShdw>
                </a:effectLst>
                <a:latin typeface="Arial" charset="0"/>
              </a:rPr>
              <a:t>	 (Vertical)</a:t>
            </a:r>
          </a:p>
          <a:p>
            <a:pPr>
              <a:defRPr/>
            </a:pPr>
            <a:r>
              <a:rPr lang="es-ES_tradnl" sz="3600" b="1" i="1">
                <a:solidFill>
                  <a:schemeClr val="accent1"/>
                </a:solidFill>
                <a:effectLst>
                  <a:outerShdw blurRad="38100" dist="38100" dir="2700000" algn="tl">
                    <a:srgbClr val="000000"/>
                  </a:outerShdw>
                </a:effectLst>
                <a:latin typeface="Arial" charset="0"/>
              </a:rPr>
              <a:t>Horizontal  Backbone</a:t>
            </a:r>
          </a:p>
          <a:p>
            <a:pPr>
              <a:defRPr/>
            </a:pPr>
            <a:r>
              <a:rPr lang="es-ES_tradnl" sz="3600" b="1" i="1">
                <a:solidFill>
                  <a:schemeClr val="accent1"/>
                </a:solidFill>
                <a:effectLst>
                  <a:outerShdw blurRad="38100" dist="38100" dir="2700000" algn="tl">
                    <a:srgbClr val="000000"/>
                  </a:outerShdw>
                </a:effectLst>
                <a:latin typeface="Arial" charset="0"/>
              </a:rPr>
              <a:t>Horizontal Cable</a:t>
            </a:r>
          </a:p>
          <a:p>
            <a:pPr>
              <a:defRPr/>
            </a:pPr>
            <a:r>
              <a:rPr lang="es-ES_tradnl" sz="3600" b="1" i="1">
                <a:solidFill>
                  <a:schemeClr val="accent1"/>
                </a:solidFill>
                <a:effectLst>
                  <a:outerShdw blurRad="38100" dist="38100" dir="2700000" algn="tl">
                    <a:srgbClr val="000000"/>
                  </a:outerShdw>
                </a:effectLst>
                <a:latin typeface="Arial" charset="0"/>
              </a:rPr>
              <a:t>Patch cord</a:t>
            </a:r>
          </a:p>
          <a:p>
            <a:pPr>
              <a:defRPr/>
            </a:pPr>
            <a:r>
              <a:rPr lang="es-ES_tradnl" sz="3600" b="1" i="1">
                <a:solidFill>
                  <a:schemeClr val="accent1"/>
                </a:solidFill>
                <a:effectLst>
                  <a:outerShdw blurRad="38100" dist="38100" dir="2700000" algn="tl">
                    <a:srgbClr val="000000"/>
                  </a:outerShdw>
                </a:effectLst>
                <a:latin typeface="Arial" charset="0"/>
              </a:rPr>
              <a:t>Pin Out</a:t>
            </a:r>
          </a:p>
        </p:txBody>
      </p:sp>
      <p:sp>
        <p:nvSpPr>
          <p:cNvPr id="24580" name="AutoShape 4"/>
          <p:cNvSpPr>
            <a:spLocks noChangeArrowheads="1"/>
          </p:cNvSpPr>
          <p:nvPr/>
        </p:nvSpPr>
        <p:spPr bwMode="auto">
          <a:xfrm>
            <a:off x="3429000" y="2133600"/>
            <a:ext cx="1295400" cy="304800"/>
          </a:xfrm>
          <a:prstGeom prst="rightArrow">
            <a:avLst>
              <a:gd name="adj1" fmla="val 50000"/>
              <a:gd name="adj2" fmla="val 106250"/>
            </a:avLst>
          </a:prstGeom>
          <a:solidFill>
            <a:schemeClr val="accent1"/>
          </a:solidFill>
          <a:ln w="19050">
            <a:solidFill>
              <a:srgbClr val="008000"/>
            </a:solidFill>
            <a:miter lim="800000"/>
            <a:headEnd/>
            <a:tailEnd/>
          </a:ln>
        </p:spPr>
        <p:txBody>
          <a:bodyPr wrap="none" anchor="ctr"/>
          <a:lstStyle/>
          <a:p>
            <a:endParaRPr lang="es-E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03263" y="0"/>
            <a:ext cx="7772400" cy="1143000"/>
          </a:xfrm>
        </p:spPr>
        <p:txBody>
          <a:bodyPr/>
          <a:lstStyle/>
          <a:p>
            <a:pPr>
              <a:defRPr/>
            </a:pPr>
            <a:r>
              <a:rPr lang="es-ES_tradnl" b="1">
                <a:effectLst>
                  <a:outerShdw blurRad="38100" dist="38100" dir="2700000" algn="tl">
                    <a:srgbClr val="000000"/>
                  </a:outerShdw>
                </a:effectLst>
                <a:latin typeface="Arial" charset="0"/>
              </a:rPr>
              <a:t>ANSI/EIA/TIA 568</a:t>
            </a:r>
          </a:p>
        </p:txBody>
      </p:sp>
      <p:sp>
        <p:nvSpPr>
          <p:cNvPr id="155651" name="Rectangle 3"/>
          <p:cNvSpPr>
            <a:spLocks noGrp="1" noChangeArrowheads="1"/>
          </p:cNvSpPr>
          <p:nvPr>
            <p:ph type="body" idx="1"/>
          </p:nvPr>
        </p:nvSpPr>
        <p:spPr>
          <a:xfrm>
            <a:off x="352425" y="1447800"/>
            <a:ext cx="8410575" cy="4876800"/>
          </a:xfrm>
          <a:solidFill>
            <a:schemeClr val="accent1"/>
          </a:solidFill>
          <a:ln w="38100">
            <a:solidFill>
              <a:schemeClr val="tx1"/>
            </a:solidFill>
          </a:ln>
        </p:spPr>
        <p:txBody>
          <a:bodyPr/>
          <a:lstStyle/>
          <a:p>
            <a:pPr>
              <a:lnSpc>
                <a:spcPct val="120000"/>
              </a:lnSpc>
              <a:defRPr/>
            </a:pPr>
            <a:r>
              <a:rPr lang="es-ES_tradnl" sz="4000" b="1" i="1">
                <a:solidFill>
                  <a:schemeClr val="accent2"/>
                </a:solidFill>
                <a:effectLst>
                  <a:outerShdw blurRad="38100" dist="38100" dir="2700000" algn="tl">
                    <a:srgbClr val="000000"/>
                  </a:outerShdw>
                </a:effectLst>
                <a:latin typeface="Arial" charset="0"/>
              </a:rPr>
              <a:t>ANSI</a:t>
            </a:r>
            <a:r>
              <a:rPr lang="es-ES_tradnl" sz="4000" i="1">
                <a:solidFill>
                  <a:schemeClr val="accent2"/>
                </a:solidFill>
                <a:effectLst>
                  <a:outerShdw blurRad="38100" dist="38100" dir="2700000" algn="tl">
                    <a:srgbClr val="000000"/>
                  </a:outerShdw>
                </a:effectLst>
                <a:latin typeface="Arial" charset="0"/>
              </a:rPr>
              <a:t>:</a:t>
            </a:r>
            <a:r>
              <a:rPr lang="es-ES_tradnl" sz="3600" i="1">
                <a:solidFill>
                  <a:schemeClr val="accent2"/>
                </a:solidFill>
                <a:effectLst>
                  <a:outerShdw blurRad="38100" dist="38100" dir="2700000" algn="tl">
                    <a:srgbClr val="000000"/>
                  </a:outerShdw>
                </a:effectLst>
                <a:latin typeface="Arial Rounded MT Bold" pitchFamily="34" charset="0"/>
              </a:rPr>
              <a:t> </a:t>
            </a:r>
          </a:p>
          <a:p>
            <a:pPr lvl="1">
              <a:lnSpc>
                <a:spcPct val="120000"/>
              </a:lnSpc>
              <a:buFontTx/>
              <a:buNone/>
              <a:defRPr/>
            </a:pPr>
            <a:r>
              <a:rPr lang="es-ES_tradnl" sz="2400" b="1">
                <a:solidFill>
                  <a:schemeClr val="bg1"/>
                </a:solidFill>
                <a:latin typeface="Arial" charset="0"/>
              </a:rPr>
              <a:t>AMERICAN NATIONAL STANDARDS INSTITUTE</a:t>
            </a:r>
          </a:p>
          <a:p>
            <a:pPr>
              <a:lnSpc>
                <a:spcPct val="120000"/>
              </a:lnSpc>
              <a:defRPr/>
            </a:pPr>
            <a:r>
              <a:rPr lang="es-ES_tradnl" sz="4000" b="1" i="1">
                <a:solidFill>
                  <a:schemeClr val="accent2"/>
                </a:solidFill>
                <a:effectLst>
                  <a:outerShdw blurRad="38100" dist="38100" dir="2700000" algn="tl">
                    <a:srgbClr val="000000"/>
                  </a:outerShdw>
                </a:effectLst>
                <a:latin typeface="Arial" charset="0"/>
              </a:rPr>
              <a:t>EIA: </a:t>
            </a:r>
          </a:p>
          <a:p>
            <a:pPr lvl="1">
              <a:lnSpc>
                <a:spcPct val="120000"/>
              </a:lnSpc>
              <a:buFontTx/>
              <a:buNone/>
              <a:defRPr/>
            </a:pPr>
            <a:r>
              <a:rPr lang="es-ES_tradnl" sz="2400" b="1">
                <a:solidFill>
                  <a:schemeClr val="bg1"/>
                </a:solidFill>
                <a:latin typeface="Arial" charset="0"/>
              </a:rPr>
              <a:t>ELECTRONIC INDUSTRIES ASSOCIATION.</a:t>
            </a:r>
          </a:p>
          <a:p>
            <a:pPr>
              <a:lnSpc>
                <a:spcPct val="120000"/>
              </a:lnSpc>
              <a:defRPr/>
            </a:pPr>
            <a:r>
              <a:rPr lang="es-ES_tradnl" sz="4000" b="1" i="1">
                <a:solidFill>
                  <a:schemeClr val="accent2"/>
                </a:solidFill>
                <a:effectLst>
                  <a:outerShdw blurRad="38100" dist="38100" dir="2700000" algn="tl">
                    <a:srgbClr val="000000"/>
                  </a:outerShdw>
                </a:effectLst>
                <a:latin typeface="Arial" charset="0"/>
              </a:rPr>
              <a:t>TIA: </a:t>
            </a:r>
          </a:p>
          <a:p>
            <a:pPr lvl="1">
              <a:lnSpc>
                <a:spcPct val="120000"/>
              </a:lnSpc>
              <a:buFontTx/>
              <a:buNone/>
              <a:defRPr/>
            </a:pPr>
            <a:r>
              <a:rPr lang="es-ES_tradnl" sz="2400" b="1">
                <a:solidFill>
                  <a:schemeClr val="bg1"/>
                </a:solidFill>
                <a:latin typeface="Arial" charset="0"/>
              </a:rPr>
              <a:t>TELECOMMUNICATIONS INDUSTRY ASSOCIATION</a:t>
            </a:r>
            <a:r>
              <a:rPr lang="es-ES_tradnl" sz="2400" b="1">
                <a:solidFill>
                  <a:schemeClr val="bg1"/>
                </a:solidFil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611188" y="260350"/>
            <a:ext cx="8064500" cy="1143000"/>
          </a:xfrm>
        </p:spPr>
        <p:txBody>
          <a:bodyPr/>
          <a:lstStyle/>
          <a:p>
            <a:pPr>
              <a:defRPr/>
            </a:pPr>
            <a:r>
              <a:rPr lang="es-ES_tradnl" b="1">
                <a:effectLst>
                  <a:outerShdw blurRad="38100" dist="38100" dir="2700000" algn="tl">
                    <a:srgbClr val="000000"/>
                  </a:outerShdw>
                </a:effectLst>
                <a:latin typeface="Arial" charset="0"/>
              </a:rPr>
              <a:t>NORMAS RELACIONADAS</a:t>
            </a:r>
          </a:p>
        </p:txBody>
      </p:sp>
      <p:sp>
        <p:nvSpPr>
          <p:cNvPr id="70659" name="Rectangle 3"/>
          <p:cNvSpPr>
            <a:spLocks noGrp="1" noChangeArrowheads="1"/>
          </p:cNvSpPr>
          <p:nvPr>
            <p:ph type="body" idx="1"/>
          </p:nvPr>
        </p:nvSpPr>
        <p:spPr>
          <a:xfrm>
            <a:off x="381000" y="1752600"/>
            <a:ext cx="8358188" cy="48006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comerciales para conductos y espacios de telecomunicaciones. </a:t>
            </a: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residenciales y pequeños comercios para cableado de telecomunicaciones.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administración de la infraestructura de telecomunicaciones de edificios comerciales.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edificios comerciales para la puesta a tierra y requerimientos de conexiones para  telecomunicaciones.</a:t>
            </a:r>
            <a:endParaRPr lang="es-ES_tradnl" sz="2000" b="1" i="1">
              <a:latin typeface="Verdana" pitchFamily="34" charset="0"/>
              <a:ea typeface="Arial Unicode MS" pitchFamily="34" charset="-128"/>
              <a:cs typeface="Arial Unicode MS" pitchFamily="34"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85800" y="228600"/>
            <a:ext cx="7772400" cy="1143000"/>
          </a:xfrm>
        </p:spPr>
        <p:txBody>
          <a:bodyPr/>
          <a:lstStyle/>
          <a:p>
            <a:pPr>
              <a:defRPr/>
            </a:pPr>
            <a:r>
              <a:rPr lang="es-ES_tradnl" b="1">
                <a:effectLst>
                  <a:outerShdw blurRad="38100" dist="38100" dir="2700000" algn="tl">
                    <a:srgbClr val="000000"/>
                  </a:outerShdw>
                </a:effectLst>
                <a:latin typeface="Arial" charset="0"/>
              </a:rPr>
              <a:t>NORMAS RELACIONADAS</a:t>
            </a:r>
          </a:p>
        </p:txBody>
      </p:sp>
      <p:sp>
        <p:nvSpPr>
          <p:cNvPr id="71683" name="Rectangle 3"/>
          <p:cNvSpPr>
            <a:spLocks noGrp="1" noChangeArrowheads="1"/>
          </p:cNvSpPr>
          <p:nvPr>
            <p:ph type="body" idx="1"/>
          </p:nvPr>
        </p:nvSpPr>
        <p:spPr>
          <a:xfrm>
            <a:off x="304800" y="1295400"/>
            <a:ext cx="8458200" cy="48768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ESTANDAR DE EDIFICIOS COMERCIALES PARA CONDUCTOS Y ESPACIOS DE TELECOMUNICACIONES.</a:t>
            </a:r>
          </a:p>
          <a:p>
            <a:pPr algn="just">
              <a:lnSpc>
                <a:spcPct val="130000"/>
              </a:lnSpc>
            </a:pP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ESTANDAR DE EDIFICIOS RESIDENCIALES Y PEQUEÑOS COMERCIOS PARA CABLEADO DE TELECOMUNICACIONES.</a:t>
            </a: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 </a:t>
            </a:r>
            <a:r>
              <a:rPr lang="es-ES_tradnl" sz="2000" b="1">
                <a:latin typeface="Arial" pitchFamily="34" charset="0"/>
              </a:rPr>
              <a:t>ESTANDAR DE ADMINISTRACIÓN DE INFRAESTRUCTURADE TELECOMUNICACIONES DE EDIFICIOS COMERCIALES</a:t>
            </a: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ESTANDAR DE EDIFICIOS COMERCIALES PARA LA PUESTA A TIERRA Y REQUERIMIENTOS DE CONEXIONES PARA TELECOMUNICACIONES.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92125" y="0"/>
            <a:ext cx="8651875" cy="1143000"/>
          </a:xfrm>
        </p:spPr>
        <p:txBody>
          <a:bodyPr/>
          <a:lstStyle/>
          <a:p>
            <a:pPr>
              <a:defRPr/>
            </a:pPr>
            <a:r>
              <a:rPr lang="es-ES_tradnl" sz="3600" b="1" i="1">
                <a:effectLst>
                  <a:outerShdw blurRad="38100" dist="38100" dir="2700000" algn="tl">
                    <a:srgbClr val="000000"/>
                  </a:outerShdw>
                </a:effectLst>
                <a:latin typeface="Arial" charset="0"/>
              </a:rPr>
              <a:t>SISTEMA DE CABLEADO</a:t>
            </a:r>
            <a:r>
              <a:rPr lang="es-ES_tradnl" sz="5400"/>
              <a:t> </a:t>
            </a:r>
            <a:br>
              <a:rPr lang="es-ES_tradnl" sz="5400"/>
            </a:br>
            <a:r>
              <a:rPr lang="es-ES_tradnl" sz="5400"/>
              <a:t> </a:t>
            </a:r>
            <a:r>
              <a:rPr lang="es-ES_tradnl" sz="3600" b="1" i="1">
                <a:effectLst>
                  <a:outerShdw blurRad="38100" dist="38100" dir="2700000" algn="tl">
                    <a:srgbClr val="000000"/>
                  </a:outerShdw>
                </a:effectLst>
                <a:latin typeface="Arial" charset="0"/>
              </a:rPr>
              <a:t>ESTRUCTURA</a:t>
            </a:r>
          </a:p>
        </p:txBody>
      </p:sp>
      <p:sp>
        <p:nvSpPr>
          <p:cNvPr id="160771" name="Rectangle 3"/>
          <p:cNvSpPr>
            <a:spLocks noGrp="1" noChangeArrowheads="1"/>
          </p:cNvSpPr>
          <p:nvPr>
            <p:ph type="body" idx="1"/>
          </p:nvPr>
        </p:nvSpPr>
        <p:spPr>
          <a:xfrm>
            <a:off x="280988" y="1447800"/>
            <a:ext cx="8634412" cy="4876800"/>
          </a:xfrm>
          <a:solidFill>
            <a:schemeClr val="hlink"/>
          </a:solidFill>
          <a:ln w="76200" cmpd="tri">
            <a:solidFill>
              <a:schemeClr val="tx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HORIZONTAL CABLING.</a:t>
            </a:r>
          </a:p>
          <a:p>
            <a:pPr>
              <a:defRPr/>
            </a:pPr>
            <a:r>
              <a:rPr lang="es-ES_tradnl" b="1" i="1">
                <a:solidFill>
                  <a:schemeClr val="accent1"/>
                </a:solidFill>
                <a:effectLst>
                  <a:outerShdw blurRad="38100" dist="38100" dir="2700000" algn="tl">
                    <a:srgbClr val="000000"/>
                  </a:outerShdw>
                </a:effectLst>
                <a:latin typeface="Arial" charset="0"/>
              </a:rPr>
              <a:t>BACKBONE CABLING.</a:t>
            </a:r>
          </a:p>
          <a:p>
            <a:pPr>
              <a:defRPr/>
            </a:pPr>
            <a:r>
              <a:rPr lang="es-ES_tradnl" b="1" i="1">
                <a:solidFill>
                  <a:schemeClr val="accent1"/>
                </a:solidFill>
                <a:effectLst>
                  <a:outerShdw blurRad="38100" dist="38100" dir="2700000" algn="tl">
                    <a:srgbClr val="000000"/>
                  </a:outerShdw>
                </a:effectLst>
                <a:latin typeface="Arial" charset="0"/>
              </a:rPr>
              <a:t>WORK AREA.</a:t>
            </a:r>
          </a:p>
          <a:p>
            <a:pPr>
              <a:defRPr/>
            </a:pPr>
            <a:r>
              <a:rPr lang="es-ES_tradnl" b="1" i="1">
                <a:solidFill>
                  <a:schemeClr val="accent1"/>
                </a:solidFill>
                <a:effectLst>
                  <a:outerShdw blurRad="38100" dist="38100" dir="2700000" algn="tl">
                    <a:srgbClr val="000000"/>
                  </a:outerShdw>
                </a:effectLst>
                <a:latin typeface="Arial" charset="0"/>
              </a:rPr>
              <a:t>TELECOMMUNICATIONS CLOSET.</a:t>
            </a:r>
          </a:p>
          <a:p>
            <a:pPr>
              <a:defRPr/>
            </a:pPr>
            <a:r>
              <a:rPr lang="es-ES_tradnl" b="1" i="1">
                <a:solidFill>
                  <a:schemeClr val="accent1"/>
                </a:solidFill>
                <a:effectLst>
                  <a:outerShdw blurRad="38100" dist="38100" dir="2700000" algn="tl">
                    <a:srgbClr val="000000"/>
                  </a:outerShdw>
                </a:effectLst>
                <a:latin typeface="Arial" charset="0"/>
              </a:rPr>
              <a:t>EQUIPMENT ROOM.</a:t>
            </a:r>
          </a:p>
          <a:p>
            <a:pPr>
              <a:defRPr/>
            </a:pPr>
            <a:r>
              <a:rPr lang="es-ES_tradnl" b="1" i="1">
                <a:solidFill>
                  <a:schemeClr val="accent1"/>
                </a:solidFill>
                <a:effectLst>
                  <a:outerShdw blurRad="38100" dist="38100" dir="2700000" algn="tl">
                    <a:srgbClr val="000000"/>
                  </a:outerShdw>
                </a:effectLst>
                <a:latin typeface="Arial" charset="0"/>
              </a:rPr>
              <a:t>ENTRANCE FACILITIES.</a:t>
            </a:r>
          </a:p>
          <a:p>
            <a:pPr>
              <a:defRPr/>
            </a:pPr>
            <a:r>
              <a:rPr lang="es-ES_tradnl" b="1" i="1">
                <a:solidFill>
                  <a:schemeClr val="accent1"/>
                </a:solidFill>
                <a:effectLst>
                  <a:outerShdw blurRad="38100" dist="38100" dir="2700000" algn="tl">
                    <a:srgbClr val="000000"/>
                  </a:outerShdw>
                </a:effectLst>
                <a:latin typeface="Arial" charset="0"/>
              </a:rPr>
              <a:t>ADMINISTRATION.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371600" y="228600"/>
            <a:ext cx="7772400" cy="914400"/>
          </a:xfrm>
          <a:solidFill>
            <a:schemeClr val="accent1"/>
          </a:solidFill>
        </p:spPr>
        <p:txBody>
          <a:bodyPr/>
          <a:lstStyle/>
          <a:p>
            <a:pPr>
              <a:defRPr/>
            </a:pPr>
            <a:r>
              <a:rPr lang="es-ES_tradnl" sz="3600" b="1" i="1">
                <a:solidFill>
                  <a:schemeClr val="bg1"/>
                </a:solidFill>
                <a:effectLst>
                  <a:outerShdw blurRad="38100" dist="38100" dir="2700000" algn="tl">
                    <a:srgbClr val="000000"/>
                  </a:outerShdw>
                </a:effectLst>
                <a:latin typeface="Arial" charset="0"/>
              </a:rPr>
              <a:t>CABLEADO HORIZONTAL</a:t>
            </a:r>
            <a:endParaRPr lang="es-AR" sz="3600" b="1" i="1">
              <a:solidFill>
                <a:schemeClr val="bg1"/>
              </a:solidFill>
              <a:effectLst>
                <a:outerShdw blurRad="38100" dist="38100" dir="2700000" algn="tl">
                  <a:srgbClr val="000000"/>
                </a:outerShdw>
              </a:effectLst>
              <a:latin typeface="Arial" charset="0"/>
            </a:endParaRPr>
          </a:p>
        </p:txBody>
      </p:sp>
      <p:graphicFrame>
        <p:nvGraphicFramePr>
          <p:cNvPr id="7170" name="Object 1024"/>
          <p:cNvGraphicFramePr>
            <a:graphicFrameLocks noChangeAspect="1"/>
          </p:cNvGraphicFramePr>
          <p:nvPr/>
        </p:nvGraphicFramePr>
        <p:xfrm>
          <a:off x="304800" y="990600"/>
          <a:ext cx="8839200" cy="5735638"/>
        </p:xfrm>
        <a:graphic>
          <a:graphicData uri="http://schemas.openxmlformats.org/presentationml/2006/ole">
            <mc:AlternateContent xmlns:mc="http://schemas.openxmlformats.org/markup-compatibility/2006">
              <mc:Choice xmlns:v="urn:schemas-microsoft-com:vml" Requires="v">
                <p:oleObj spid="_x0000_s7200" name="Imagen de mapa de bits" r:id="rId4" imgW="8202170" imgH="5582429" progId="PBrush">
                  <p:embed/>
                </p:oleObj>
              </mc:Choice>
              <mc:Fallback>
                <p:oleObj name="Imagen de mapa de bits" r:id="rId4" imgW="8202170" imgH="5582429"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90600"/>
                        <a:ext cx="88392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066800" y="0"/>
            <a:ext cx="7772400" cy="1143000"/>
          </a:xfrm>
          <a:solidFill>
            <a:srgbClr val="003366"/>
          </a:solidFill>
        </p:spPr>
        <p:txBody>
          <a:bodyPr/>
          <a:lstStyle/>
          <a:p>
            <a:pPr>
              <a:defRPr/>
            </a:pPr>
            <a:r>
              <a:rPr lang="es-ES_tradnl" sz="3600" b="1" i="1">
                <a:effectLst>
                  <a:outerShdw blurRad="38100" dist="38100" dir="2700000" algn="tl">
                    <a:srgbClr val="000000"/>
                  </a:outerShdw>
                </a:effectLst>
                <a:latin typeface="Arial" charset="0"/>
              </a:rPr>
              <a:t>CABLEADO HORIZONTAL</a:t>
            </a:r>
            <a:endParaRPr lang="es-AR" sz="3600" b="1" i="1">
              <a:effectLst>
                <a:outerShdw blurRad="38100" dist="38100" dir="2700000" algn="tl">
                  <a:srgbClr val="000000"/>
                </a:outerShdw>
              </a:effectLst>
              <a:latin typeface="Arial" charset="0"/>
            </a:endParaRPr>
          </a:p>
        </p:txBody>
      </p:sp>
      <p:pic>
        <p:nvPicPr>
          <p:cNvPr id="73731" name="Picture 3" descr="horizontalbk"/>
          <p:cNvPicPr>
            <a:picLocks noChangeAspect="1" noChangeArrowheads="1"/>
          </p:cNvPicPr>
          <p:nvPr/>
        </p:nvPicPr>
        <p:blipFill>
          <a:blip r:embed="rId3" cstate="print"/>
          <a:srcRect/>
          <a:stretch>
            <a:fillRect/>
          </a:stretch>
        </p:blipFill>
        <p:spPr bwMode="auto">
          <a:xfrm>
            <a:off x="304800" y="990600"/>
            <a:ext cx="8534400" cy="55626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685800" y="0"/>
            <a:ext cx="7772400" cy="1143000"/>
          </a:xfrm>
          <a:solidFill>
            <a:schemeClr val="accent1"/>
          </a:solidFill>
        </p:spPr>
        <p:txBody>
          <a:bodyPr/>
          <a:lstStyle/>
          <a:p>
            <a:pPr>
              <a:defRPr/>
            </a:pPr>
            <a:r>
              <a:rPr lang="es-ES_tradnl" sz="3600" b="1" i="1">
                <a:solidFill>
                  <a:schemeClr val="bg1"/>
                </a:solidFill>
                <a:effectLst>
                  <a:outerShdw blurRad="38100" dist="38100" dir="2700000" algn="tl">
                    <a:srgbClr val="000000"/>
                  </a:outerShdw>
                </a:effectLst>
                <a:latin typeface="Arial" charset="0"/>
              </a:rPr>
              <a:t>CABLEADO HORIZONTAL</a:t>
            </a:r>
            <a:br>
              <a:rPr lang="es-ES_tradnl" sz="3600" b="1" i="1">
                <a:solidFill>
                  <a:schemeClr val="bg1"/>
                </a:solidFill>
                <a:effectLst>
                  <a:outerShdw blurRad="38100" dist="38100" dir="2700000" algn="tl">
                    <a:srgbClr val="000000"/>
                  </a:outerShdw>
                </a:effectLst>
                <a:latin typeface="Arial" charset="0"/>
              </a:rPr>
            </a:br>
            <a:r>
              <a:rPr lang="es-ES_tradnl" sz="3600" b="1" i="1">
                <a:solidFill>
                  <a:schemeClr val="bg1"/>
                </a:solidFill>
                <a:effectLst>
                  <a:outerShdw blurRad="38100" dist="38100" dir="2700000" algn="tl">
                    <a:srgbClr val="000000"/>
                  </a:outerShdw>
                </a:effectLst>
                <a:latin typeface="Arial" charset="0"/>
              </a:rPr>
              <a:t>PARES TRENZADOS (EIA 568A)</a:t>
            </a:r>
            <a:endParaRPr lang="es-AR" sz="3600" b="1" i="1">
              <a:solidFill>
                <a:schemeClr val="bg1"/>
              </a:solidFill>
              <a:effectLst>
                <a:outerShdw blurRad="38100" dist="38100" dir="2700000" algn="tl">
                  <a:srgbClr val="000000"/>
                </a:outerShdw>
              </a:effectLst>
              <a:latin typeface="Arial" charset="0"/>
            </a:endParaRPr>
          </a:p>
        </p:txBody>
      </p:sp>
      <p:sp>
        <p:nvSpPr>
          <p:cNvPr id="163843" name="Rectangle 3"/>
          <p:cNvSpPr>
            <a:spLocks noGrp="1" noChangeArrowheads="1"/>
          </p:cNvSpPr>
          <p:nvPr>
            <p:ph type="body" idx="1"/>
          </p:nvPr>
        </p:nvSpPr>
        <p:spPr>
          <a:xfrm>
            <a:off x="228600" y="1371600"/>
            <a:ext cx="8610600" cy="5029200"/>
          </a:xfrm>
          <a:solidFill>
            <a:schemeClr val="accent1"/>
          </a:solidFill>
          <a:ln w="76200">
            <a:solidFill>
              <a:srgbClr val="008000"/>
            </a:solidFill>
          </a:ln>
        </p:spPr>
        <p:txBody>
          <a:bodyPr/>
          <a:lstStyle/>
          <a:p>
            <a:pPr>
              <a:defRPr/>
            </a:pPr>
            <a:r>
              <a:rPr lang="es-ES_tradnl" b="1" u="sng">
                <a:solidFill>
                  <a:schemeClr val="bg1"/>
                </a:solidFill>
                <a:effectLst>
                  <a:outerShdw blurRad="38100" dist="38100" dir="2700000" algn="tl">
                    <a:srgbClr val="000000"/>
                  </a:outerShdw>
                </a:effectLst>
                <a:latin typeface="Arial" charset="0"/>
              </a:rPr>
              <a:t>UTP UNSHIELDED TWISTED PAIR</a:t>
            </a:r>
          </a:p>
          <a:p>
            <a:pPr lvl="1" algn="just">
              <a:defRPr/>
            </a:pPr>
            <a:r>
              <a:rPr lang="es-ES_tradnl" b="1" u="sng">
                <a:solidFill>
                  <a:schemeClr val="bg1"/>
                </a:solidFill>
                <a:effectLst>
                  <a:outerShdw blurRad="38100" dist="38100" dir="2700000" algn="tl">
                    <a:srgbClr val="000000"/>
                  </a:outerShdw>
                </a:effectLst>
                <a:latin typeface="Arial" charset="0"/>
              </a:rPr>
              <a:t>(SIN Revestimiento/Blindaje)</a:t>
            </a:r>
          </a:p>
          <a:p>
            <a:pPr>
              <a:defRPr/>
            </a:pPr>
            <a:r>
              <a:rPr lang="es-ES_tradnl" b="1" u="sng">
                <a:solidFill>
                  <a:schemeClr val="bg1"/>
                </a:solidFill>
                <a:effectLst>
                  <a:outerShdw blurRad="38100" dist="38100" dir="2700000" algn="tl">
                    <a:srgbClr val="000000"/>
                  </a:outerShdw>
                </a:effectLst>
                <a:latin typeface="Arial" charset="0"/>
              </a:rPr>
              <a:t>STP SHIELDED TWISTED PAIR</a:t>
            </a:r>
          </a:p>
          <a:p>
            <a:pPr lvl="1" algn="just">
              <a:defRPr/>
            </a:pPr>
            <a:r>
              <a:rPr lang="es-ES_tradnl" b="1" u="sng">
                <a:solidFill>
                  <a:schemeClr val="bg1"/>
                </a:solidFill>
                <a:effectLst>
                  <a:outerShdw blurRad="38100" dist="38100" dir="2700000" algn="tl">
                    <a:srgbClr val="000000"/>
                  </a:outerShdw>
                </a:effectLst>
                <a:latin typeface="Arial" charset="0"/>
              </a:rPr>
              <a:t>(Con Revestimiento/Blindaje)</a:t>
            </a:r>
          </a:p>
          <a:p>
            <a:pPr algn="just">
              <a:buFontTx/>
              <a:buNone/>
              <a:defRPr/>
            </a:pPr>
            <a:r>
              <a:rPr lang="es-ES_tradnl" b="1" u="sng">
                <a:solidFill>
                  <a:schemeClr val="bg1"/>
                </a:solidFill>
                <a:effectLst>
                  <a:outerShdw blurRad="38100" dist="38100" dir="2700000" algn="tl">
                    <a:srgbClr val="000000"/>
                  </a:outerShdw>
                </a:effectLst>
                <a:latin typeface="Arial" charset="0"/>
              </a:rPr>
              <a:t>CATEGORIA  :</a:t>
            </a:r>
            <a:r>
              <a:rPr lang="es-ES" sz="2800" b="1">
                <a:solidFill>
                  <a:schemeClr val="bg1"/>
                </a:solidFill>
                <a:latin typeface="Arial" charset="0"/>
                <a:cs typeface="Arial" charset="0"/>
              </a:rPr>
              <a:t>Los cableados estructurados se dividen por categorías y por tipo de materiales que se utilizan. La categoría en la que se dio a conocer el cableado estructurado es 5, pero al día de hoy existen categorías superiores, </a:t>
            </a:r>
            <a:r>
              <a:rPr lang="es-AR" sz="2800" b="1">
                <a:solidFill>
                  <a:schemeClr val="bg1"/>
                </a:solidFill>
                <a:latin typeface="Arial" charset="0"/>
                <a:cs typeface="Arial" charset="0"/>
              </a:rPr>
              <a:t>Se mide en</a:t>
            </a:r>
            <a:r>
              <a:rPr lang="es-ES" sz="2800" b="1">
                <a:solidFill>
                  <a:schemeClr val="bg1"/>
                </a:solidFill>
                <a:latin typeface="Arial" charset="0"/>
                <a:cs typeface="Arial" charset="0"/>
              </a:rPr>
              <a:t> su máxima capacidad de transmisión</a:t>
            </a:r>
            <a:r>
              <a:rPr lang="es-AR" sz="2800" b="1">
                <a:solidFill>
                  <a:schemeClr val="bg1"/>
                </a:solidFill>
                <a:latin typeface="Arial" charset="0"/>
                <a:cs typeface="Arial" charset="0"/>
              </a:rPr>
              <a:t>.</a:t>
            </a:r>
            <a:endParaRPr lang="es-AR" sz="2800" b="1">
              <a:solidFill>
                <a:schemeClr val="bg1"/>
              </a:solidFill>
              <a:latin typeface="Arial"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684213" y="0"/>
            <a:ext cx="7772400" cy="1557338"/>
          </a:xfrm>
          <a:solidFill>
            <a:schemeClr val="accent1"/>
          </a:solidFill>
        </p:spPr>
        <p:txBody>
          <a:bodyPr/>
          <a:lstStyle/>
          <a:p>
            <a:pPr>
              <a:defRPr/>
            </a:pPr>
            <a:r>
              <a:rPr lang="es-ES_tradnl" sz="3600" b="1" i="1">
                <a:solidFill>
                  <a:schemeClr val="bg1"/>
                </a:solidFill>
                <a:effectLst>
                  <a:outerShdw blurRad="38100" dist="38100" dir="2700000" algn="tl">
                    <a:srgbClr val="000000"/>
                  </a:outerShdw>
                </a:effectLst>
                <a:latin typeface="Arial" charset="0"/>
              </a:rPr>
              <a:t>CABLEADO HORIZONTAL</a:t>
            </a:r>
            <a:br>
              <a:rPr lang="es-ES_tradnl" sz="3600" b="1" i="1">
                <a:solidFill>
                  <a:schemeClr val="bg1"/>
                </a:solidFill>
                <a:effectLst>
                  <a:outerShdw blurRad="38100" dist="38100" dir="2700000" algn="tl">
                    <a:srgbClr val="000000"/>
                  </a:outerShdw>
                </a:effectLst>
                <a:latin typeface="Arial" charset="0"/>
              </a:rPr>
            </a:br>
            <a:r>
              <a:rPr lang="es-ES_tradnl" sz="3600" b="1" i="1">
                <a:solidFill>
                  <a:schemeClr val="bg1"/>
                </a:solidFill>
                <a:effectLst>
                  <a:outerShdw blurRad="38100" dist="38100" dir="2700000" algn="tl">
                    <a:srgbClr val="000000"/>
                  </a:outerShdw>
                </a:effectLst>
                <a:latin typeface="Arial" charset="0"/>
              </a:rPr>
              <a:t>PARES TRENZADOS (EIA 568A)</a:t>
            </a:r>
            <a:endParaRPr lang="es-AR" sz="3600" b="1" i="1">
              <a:solidFill>
                <a:schemeClr val="bg1"/>
              </a:solidFill>
              <a:effectLst>
                <a:outerShdw blurRad="38100" dist="38100" dir="2700000" algn="tl">
                  <a:srgbClr val="000000"/>
                </a:outerShdw>
              </a:effectLst>
              <a:latin typeface="Arial" charset="0"/>
            </a:endParaRPr>
          </a:p>
        </p:txBody>
      </p:sp>
      <p:graphicFrame>
        <p:nvGraphicFramePr>
          <p:cNvPr id="303281" name="Group 177"/>
          <p:cNvGraphicFramePr>
            <a:graphicFrameLocks noGrp="1"/>
          </p:cNvGraphicFramePr>
          <p:nvPr>
            <p:ph idx="1"/>
          </p:nvPr>
        </p:nvGraphicFramePr>
        <p:xfrm>
          <a:off x="0" y="1773238"/>
          <a:ext cx="9144000" cy="4919346"/>
        </p:xfrm>
        <a:graphic>
          <a:graphicData uri="http://schemas.openxmlformats.org/drawingml/2006/table">
            <a:tbl>
              <a:tblPr/>
              <a:tblGrid>
                <a:gridCol w="1524000">
                  <a:extLst>
                    <a:ext uri="{9D8B030D-6E8A-4147-A177-3AD203B41FA5}">
                      <a16:colId xmlns:a16="http://schemas.microsoft.com/office/drawing/2014/main" val="20000"/>
                    </a:ext>
                  </a:extLst>
                </a:gridCol>
                <a:gridCol w="4237038">
                  <a:extLst>
                    <a:ext uri="{9D8B030D-6E8A-4147-A177-3AD203B41FA5}">
                      <a16:colId xmlns:a16="http://schemas.microsoft.com/office/drawing/2014/main" val="20001"/>
                    </a:ext>
                  </a:extLst>
                </a:gridCol>
                <a:gridCol w="3382962">
                  <a:extLst>
                    <a:ext uri="{9D8B030D-6E8A-4147-A177-3AD203B41FA5}">
                      <a16:colId xmlns:a16="http://schemas.microsoft.com/office/drawing/2014/main" val="20002"/>
                    </a:ext>
                  </a:extLst>
                </a:gridCol>
              </a:tblGrid>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rgbClr val="FF6600"/>
                          </a:solidFill>
                          <a:effectLst/>
                          <a:latin typeface="Tahoma" pitchFamily="34" charset="0"/>
                          <a:ea typeface="Times New Roman" pitchFamily="18" charset="0"/>
                          <a:cs typeface="Tahoma" pitchFamily="34" charset="0"/>
                        </a:rPr>
                        <a:t>Categoría</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rgbClr val="FF6600"/>
                          </a:solidFill>
                          <a:effectLst/>
                          <a:latin typeface="Tahoma" pitchFamily="34" charset="0"/>
                          <a:ea typeface="Times New Roman" pitchFamily="18" charset="0"/>
                          <a:cs typeface="Tahoma" pitchFamily="34" charset="0"/>
                        </a:rPr>
                        <a:t>Uso</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rgbClr val="FF6600"/>
                          </a:solidFill>
                          <a:effectLst/>
                          <a:latin typeface="Tahoma" pitchFamily="34" charset="0"/>
                          <a:ea typeface="Times New Roman" pitchFamily="18" charset="0"/>
                          <a:cs typeface="Tahoma" pitchFamily="34" charset="0"/>
                        </a:rPr>
                        <a:t>Ancho de Banda</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1</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Voz solamente (cable telefónico)</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2</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4 Mbps (Localtalk, Apple)</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3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10 Mbps (Ethernet 10Base-T)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16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4</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20 Mbps (Token Ring)</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20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5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100 Mbps (FastEthernet 100Base-T) </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5e</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1000 Mbps (Gigabit Ethernet 1000Base-T)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6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10 Gigabits (10 GBase-T)</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250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CAT 7</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rPr>
                        <a:t>Datos hasta 10 Gigabits (10 GBase-T)</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s-AR" sz="1400" b="1" i="0" u="none" strike="noStrike" cap="none" normalizeH="0" baseline="0">
                        <a:ln>
                          <a:noFill/>
                        </a:ln>
                        <a:solidFill>
                          <a:srgbClr val="FF6600"/>
                        </a:solidFill>
                        <a:effectLst/>
                        <a:latin typeface="Tahoma" pitchFamily="34"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rgbClr val="FF6600"/>
                          </a:solidFill>
                          <a:effectLst/>
                          <a:latin typeface="Tahoma" pitchFamily="34" charset="0"/>
                          <a:ea typeface="Times New Roman" pitchFamily="18" charset="0"/>
                          <a:cs typeface="Tahoma" pitchFamily="34" charset="0"/>
                        </a:rPr>
                        <a:t>600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395288" y="228600"/>
            <a:ext cx="8443912" cy="11430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Definiciones varias</a:t>
            </a:r>
          </a:p>
        </p:txBody>
      </p:sp>
      <p:sp>
        <p:nvSpPr>
          <p:cNvPr id="413699" name="Rectangle 3"/>
          <p:cNvSpPr>
            <a:spLocks noGrp="1" noChangeArrowheads="1"/>
          </p:cNvSpPr>
          <p:nvPr>
            <p:ph type="body" idx="1"/>
          </p:nvPr>
        </p:nvSpPr>
        <p:spPr>
          <a:solidFill>
            <a:srgbClr val="003366"/>
          </a:solidFill>
          <a:ln w="38100">
            <a:solidFill>
              <a:schemeClr val="tx1"/>
            </a:solidFill>
          </a:ln>
        </p:spPr>
        <p:txBody>
          <a:bodyPr/>
          <a:lstStyle/>
          <a:p>
            <a:pPr>
              <a:lnSpc>
                <a:spcPct val="150000"/>
              </a:lnSpc>
              <a:defRPr/>
            </a:pPr>
            <a:r>
              <a:rPr lang="es-ES_tradnl" sz="2800" b="1" i="1">
                <a:solidFill>
                  <a:schemeClr val="tx2"/>
                </a:solidFill>
                <a:effectLst>
                  <a:outerShdw blurRad="38100" dist="38100" dir="2700000" algn="tl">
                    <a:srgbClr val="000000"/>
                  </a:outerShdw>
                </a:effectLst>
                <a:latin typeface="Arial" charset="0"/>
              </a:rPr>
              <a:t>Montante.</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Ducto, pisoducto, socaloducto.</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Periscopio.</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Pleno.</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Acometida.</a:t>
            </a:r>
          </a:p>
          <a:p>
            <a:pPr>
              <a:defRPr/>
            </a:pPr>
            <a:endParaRPr lang="es-ES_tradnl" sz="2800" b="1" i="1">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371600" y="228600"/>
            <a:ext cx="7772400" cy="1143000"/>
          </a:xfrm>
          <a:solidFill>
            <a:schemeClr val="accent1"/>
          </a:solidFill>
        </p:spPr>
        <p:txBody>
          <a:bodyPr/>
          <a:lstStyle/>
          <a:p>
            <a:pPr>
              <a:defRPr/>
            </a:pPr>
            <a:r>
              <a:rPr lang="es-ES_tradnl" sz="3600" b="1" i="1">
                <a:solidFill>
                  <a:srgbClr val="006699"/>
                </a:solidFill>
                <a:effectLst>
                  <a:outerShdw blurRad="38100" dist="38100" dir="2700000" algn="tl">
                    <a:srgbClr val="000000"/>
                  </a:outerShdw>
                </a:effectLst>
                <a:latin typeface="Arial" charset="0"/>
              </a:rPr>
              <a:t>CABLEADO HORIZONTAL</a:t>
            </a:r>
            <a:br>
              <a:rPr lang="es-ES_tradnl" sz="3600" b="1" i="1">
                <a:solidFill>
                  <a:srgbClr val="006699"/>
                </a:solidFill>
                <a:effectLst>
                  <a:outerShdw blurRad="38100" dist="38100" dir="2700000" algn="tl">
                    <a:srgbClr val="000000"/>
                  </a:outerShdw>
                </a:effectLst>
                <a:latin typeface="Arial" charset="0"/>
              </a:rPr>
            </a:br>
            <a:r>
              <a:rPr lang="es-ES_tradnl" sz="3600" b="1" i="1">
                <a:solidFill>
                  <a:srgbClr val="006699"/>
                </a:solidFill>
                <a:effectLst>
                  <a:outerShdw blurRad="38100" dist="38100" dir="2700000" algn="tl">
                    <a:srgbClr val="000000"/>
                  </a:outerShdw>
                </a:effectLst>
                <a:latin typeface="Arial" charset="0"/>
              </a:rPr>
              <a:t>Parámetros </a:t>
            </a:r>
            <a:endParaRPr lang="es-AR" sz="3600" b="1" i="1">
              <a:solidFill>
                <a:srgbClr val="006699"/>
              </a:solidFill>
              <a:effectLst>
                <a:outerShdw blurRad="38100" dist="38100" dir="2700000" algn="tl">
                  <a:srgbClr val="000000"/>
                </a:outerShdw>
              </a:effectLst>
              <a:latin typeface="Arial" charset="0"/>
            </a:endParaRPr>
          </a:p>
        </p:txBody>
      </p:sp>
      <p:sp>
        <p:nvSpPr>
          <p:cNvPr id="164867" name="Rectangle 3"/>
          <p:cNvSpPr>
            <a:spLocks noGrp="1" noChangeArrowheads="1"/>
          </p:cNvSpPr>
          <p:nvPr>
            <p:ph type="body" idx="1"/>
          </p:nvPr>
        </p:nvSpPr>
        <p:spPr>
          <a:xfrm>
            <a:off x="228600" y="1676400"/>
            <a:ext cx="8915400" cy="4648200"/>
          </a:xfrm>
          <a:solidFill>
            <a:schemeClr val="bg1"/>
          </a:solidFill>
        </p:spPr>
        <p:txBody>
          <a:bodyPr/>
          <a:lstStyle/>
          <a:p>
            <a:pPr>
              <a:lnSpc>
                <a:spcPct val="90000"/>
              </a:lnSpc>
              <a:defRPr/>
            </a:pPr>
            <a:r>
              <a:rPr lang="es-ES_tradnl" b="1" u="sng" dirty="0">
                <a:solidFill>
                  <a:schemeClr val="accent1"/>
                </a:solidFill>
                <a:effectLst>
                  <a:outerShdw blurRad="38100" dist="38100" dir="2700000" algn="tl">
                    <a:srgbClr val="000000"/>
                  </a:outerShdw>
                </a:effectLst>
                <a:latin typeface="Arial" charset="0"/>
              </a:rPr>
              <a:t>WIRE MAP</a:t>
            </a:r>
            <a:r>
              <a:rPr lang="es-ES_tradnl" b="1" dirty="0">
                <a:solidFill>
                  <a:schemeClr val="accent1"/>
                </a:solidFill>
                <a:effectLst>
                  <a:outerShdw blurRad="38100" dist="38100" dir="2700000" algn="tl">
                    <a:srgbClr val="000000"/>
                  </a:outerShdw>
                </a:effectLst>
                <a:latin typeface="Arial" charset="0"/>
              </a:rPr>
              <a:t> (PINOUT)</a:t>
            </a:r>
            <a:r>
              <a:rPr lang="es-ES_tradnl" dirty="0">
                <a:solidFill>
                  <a:schemeClr val="accent1"/>
                </a:solidFill>
                <a:latin typeface="Arial" charset="0"/>
              </a:rPr>
              <a:t> Orden de conexionado</a:t>
            </a:r>
          </a:p>
          <a:p>
            <a:pPr lvl="1">
              <a:lnSpc>
                <a:spcPct val="90000"/>
              </a:lnSpc>
              <a:buFontTx/>
              <a:buNone/>
              <a:defRPr/>
            </a:pPr>
            <a:r>
              <a:rPr lang="es-ES_tradnl" dirty="0">
                <a:solidFill>
                  <a:schemeClr val="accent1"/>
                </a:solidFill>
                <a:latin typeface="Arial" charset="0"/>
              </a:rPr>
              <a:t>         </a:t>
            </a:r>
            <a:r>
              <a:rPr lang="es-ES_tradnl" dirty="0" err="1">
                <a:solidFill>
                  <a:schemeClr val="accent1"/>
                </a:solidFill>
                <a:latin typeface="Arial" charset="0"/>
              </a:rPr>
              <a:t>Pinout</a:t>
            </a:r>
            <a:r>
              <a:rPr lang="es-ES_tradnl" dirty="0">
                <a:solidFill>
                  <a:schemeClr val="accent1"/>
                </a:solidFill>
                <a:latin typeface="Arial" charset="0"/>
              </a:rPr>
              <a:t> T568A                 </a:t>
            </a:r>
            <a:r>
              <a:rPr lang="es-ES_tradnl" dirty="0" err="1">
                <a:solidFill>
                  <a:schemeClr val="accent1"/>
                </a:solidFill>
                <a:latin typeface="Arial" charset="0"/>
              </a:rPr>
              <a:t>Pinout</a:t>
            </a:r>
            <a:r>
              <a:rPr lang="es-ES_tradnl" dirty="0">
                <a:solidFill>
                  <a:schemeClr val="accent1"/>
                </a:solidFill>
                <a:latin typeface="Arial" charset="0"/>
              </a:rPr>
              <a:t> T568B</a:t>
            </a:r>
          </a:p>
          <a:p>
            <a:pPr lvl="2">
              <a:lnSpc>
                <a:spcPct val="90000"/>
              </a:lnSpc>
              <a:defRPr/>
            </a:pPr>
            <a:r>
              <a:rPr lang="es-ES_tradnl" b="1" dirty="0">
                <a:solidFill>
                  <a:schemeClr val="accent1"/>
                </a:solidFill>
                <a:latin typeface="Arial" charset="0"/>
              </a:rPr>
              <a:t>Cables invertidos, cruzados o mezclados</a:t>
            </a:r>
          </a:p>
          <a:p>
            <a:pPr>
              <a:lnSpc>
                <a:spcPct val="90000"/>
              </a:lnSpc>
              <a:defRPr/>
            </a:pPr>
            <a:r>
              <a:rPr lang="es-ES_tradnl" b="1" u="sng" dirty="0">
                <a:solidFill>
                  <a:schemeClr val="accent1"/>
                </a:solidFill>
                <a:effectLst>
                  <a:outerShdw blurRad="38100" dist="38100" dir="2700000" algn="tl">
                    <a:srgbClr val="000000"/>
                  </a:outerShdw>
                </a:effectLst>
                <a:latin typeface="Arial" charset="0"/>
              </a:rPr>
              <a:t>Longitud</a:t>
            </a:r>
            <a:r>
              <a:rPr lang="es-ES_tradnl" b="1" dirty="0">
                <a:solidFill>
                  <a:schemeClr val="accent1"/>
                </a:solidFill>
                <a:latin typeface="Arial" charset="0"/>
              </a:rPr>
              <a:t> </a:t>
            </a:r>
            <a:r>
              <a:rPr lang="es-ES_tradnl" dirty="0">
                <a:solidFill>
                  <a:schemeClr val="accent1"/>
                </a:solidFill>
                <a:latin typeface="Arial" charset="0"/>
                <a:sym typeface="Wingdings 3" pitchFamily="18" charset="2"/>
              </a:rPr>
              <a:t>90 – 104 ?</a:t>
            </a:r>
            <a:r>
              <a:rPr lang="es-ES_tradnl" dirty="0" err="1">
                <a:solidFill>
                  <a:schemeClr val="accent1"/>
                </a:solidFill>
                <a:latin typeface="Arial" charset="0"/>
                <a:sym typeface="Wingdings 3" pitchFamily="18" charset="2"/>
              </a:rPr>
              <a:t>mts</a:t>
            </a:r>
            <a:r>
              <a:rPr lang="es-ES_tradnl" dirty="0">
                <a:solidFill>
                  <a:schemeClr val="accent1"/>
                </a:solidFill>
                <a:latin typeface="Arial" charset="0"/>
                <a:sym typeface="Wingdings 3" pitchFamily="18" charset="2"/>
              </a:rPr>
              <a:t>.</a:t>
            </a:r>
          </a:p>
          <a:p>
            <a:pPr>
              <a:lnSpc>
                <a:spcPct val="90000"/>
              </a:lnSpc>
              <a:defRPr/>
            </a:pPr>
            <a:r>
              <a:rPr lang="es-ES_tradnl" b="1" u="sng" dirty="0">
                <a:solidFill>
                  <a:schemeClr val="accent1"/>
                </a:solidFill>
                <a:effectLst>
                  <a:outerShdw blurRad="38100" dist="38100" dir="2700000" algn="tl">
                    <a:srgbClr val="000000"/>
                  </a:outerShdw>
                </a:effectLst>
                <a:latin typeface="Arial" charset="0"/>
                <a:sym typeface="Wingdings 3" pitchFamily="18" charset="2"/>
              </a:rPr>
              <a:t>Atenuación :</a:t>
            </a:r>
            <a:r>
              <a:rPr lang="es-ES_tradnl" dirty="0">
                <a:solidFill>
                  <a:schemeClr val="accent1"/>
                </a:solidFill>
                <a:latin typeface="Arial" charset="0"/>
                <a:sym typeface="Wingdings 3" pitchFamily="18" charset="2"/>
              </a:rPr>
              <a:t> Diferencia de Intensidad de Señal. (dB).</a:t>
            </a:r>
          </a:p>
          <a:p>
            <a:pPr>
              <a:lnSpc>
                <a:spcPct val="90000"/>
              </a:lnSpc>
              <a:defRPr/>
            </a:pPr>
            <a:r>
              <a:rPr lang="es-AR" b="1" u="sng" dirty="0">
                <a:solidFill>
                  <a:schemeClr val="accent1"/>
                </a:solidFill>
                <a:effectLst>
                  <a:outerShdw blurRad="38100" dist="38100" dir="2700000" algn="tl">
                    <a:srgbClr val="000000"/>
                  </a:outerShdw>
                </a:effectLst>
                <a:latin typeface="Arial" charset="0"/>
              </a:rPr>
              <a:t>Diafonía :</a:t>
            </a:r>
            <a:r>
              <a:rPr lang="es-AR" sz="2800" b="1" dirty="0">
                <a:solidFill>
                  <a:schemeClr val="accent1"/>
                </a:solidFill>
                <a:latin typeface="Arial" charset="0"/>
              </a:rPr>
              <a:t> Acoplamiento </a:t>
            </a:r>
            <a:r>
              <a:rPr lang="es-AR" sz="2800" b="1" dirty="0" err="1">
                <a:solidFill>
                  <a:schemeClr val="accent1"/>
                </a:solidFill>
                <a:latin typeface="Arial" charset="0"/>
              </a:rPr>
              <a:t>Magnetico</a:t>
            </a:r>
            <a:r>
              <a:rPr lang="es-AR" sz="2800" b="1" dirty="0">
                <a:solidFill>
                  <a:schemeClr val="accent1"/>
                </a:solidFill>
                <a:latin typeface="Arial" charset="0"/>
              </a:rPr>
              <a:t> entre 2 cables (Perturbador – Perturbado) </a:t>
            </a:r>
            <a:r>
              <a:rPr lang="es-ES_tradnl" dirty="0">
                <a:solidFill>
                  <a:schemeClr val="accent1"/>
                </a:solidFill>
                <a:latin typeface="Arial" charset="0"/>
                <a:sym typeface="Wingdings 3" pitchFamily="18" charset="2"/>
              </a:rPr>
              <a:t>(dB)  Ruido Eléctrico </a:t>
            </a:r>
            <a:r>
              <a:rPr lang="es-AR" sz="2800" b="1" dirty="0">
                <a:solidFill>
                  <a:schemeClr val="accent1"/>
                </a:solidFill>
                <a:latin typeface="Arial" charset="0"/>
              </a:rPr>
              <a:t>(</a:t>
            </a:r>
            <a:r>
              <a:rPr lang="es-AR" sz="2800" b="1" dirty="0" err="1">
                <a:solidFill>
                  <a:schemeClr val="accent1"/>
                </a:solidFill>
                <a:latin typeface="Arial" charset="0"/>
              </a:rPr>
              <a:t>Crosstalk</a:t>
            </a:r>
            <a:r>
              <a:rPr lang="es-AR" sz="2800" b="1" dirty="0">
                <a:solidFill>
                  <a:schemeClr val="accent1"/>
                </a:solidFill>
                <a:latin typeface="Arial" charset="0"/>
              </a:rPr>
              <a:t>)</a:t>
            </a:r>
            <a:r>
              <a:rPr lang="es-ES_tradnl" dirty="0">
                <a:solidFill>
                  <a:schemeClr val="accent1"/>
                </a:solidFill>
                <a:latin typeface="Arial" charset="0"/>
                <a:sym typeface="Wingdings 3" pitchFamily="18" charset="2"/>
              </a:rPr>
              <a:t>.</a:t>
            </a:r>
            <a:endParaRPr lang="es-AR" dirty="0">
              <a:solidFill>
                <a:schemeClr val="accent1"/>
              </a:solidFill>
              <a:latin typeface="Arial" charset="0"/>
              <a:sym typeface="Wingdings 3" pitchFamily="18" charset="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2209800" y="228600"/>
            <a:ext cx="5105400" cy="1219200"/>
          </a:xfrm>
          <a:solidFill>
            <a:schemeClr val="bg1"/>
          </a:solidFill>
          <a:ln w="76200">
            <a:solidFill>
              <a:schemeClr val="accent1"/>
            </a:solidFill>
          </a:ln>
        </p:spPr>
        <p:txBody>
          <a:bodyPr/>
          <a:lstStyle/>
          <a:p>
            <a:br>
              <a:rPr lang="es-ES_tradnl" sz="4800" i="1">
                <a:solidFill>
                  <a:schemeClr val="accent1"/>
                </a:solidFill>
                <a:latin typeface="Arial" pitchFamily="34" charset="0"/>
              </a:rPr>
            </a:br>
            <a:r>
              <a:rPr lang="es-ES_tradnl" sz="4800" i="1">
                <a:solidFill>
                  <a:schemeClr val="accent1"/>
                </a:solidFill>
                <a:latin typeface="Arial" pitchFamily="34" charset="0"/>
              </a:rPr>
              <a:t>Trenzado/Coaxial</a:t>
            </a:r>
            <a:br>
              <a:rPr lang="es-ES_tradnl" sz="4800" i="1">
                <a:solidFill>
                  <a:schemeClr val="accent1"/>
                </a:solidFill>
                <a:latin typeface="Arial" pitchFamily="34" charset="0"/>
              </a:rPr>
            </a:br>
            <a:endParaRPr lang="es-ES_tradnl" sz="4800" i="1">
              <a:solidFill>
                <a:schemeClr val="accent1"/>
              </a:solidFill>
              <a:latin typeface="Arial" pitchFamily="34" charset="0"/>
            </a:endParaRPr>
          </a:p>
        </p:txBody>
      </p:sp>
      <p:graphicFrame>
        <p:nvGraphicFramePr>
          <p:cNvPr id="1026" name="Object 1024"/>
          <p:cNvGraphicFramePr>
            <a:graphicFrameLocks noChangeAspect="1"/>
          </p:cNvGraphicFramePr>
          <p:nvPr/>
        </p:nvGraphicFramePr>
        <p:xfrm>
          <a:off x="304800" y="1828800"/>
          <a:ext cx="4038600" cy="2133600"/>
        </p:xfrm>
        <a:graphic>
          <a:graphicData uri="http://schemas.openxmlformats.org/presentationml/2006/ole">
            <mc:AlternateContent xmlns:mc="http://schemas.openxmlformats.org/markup-compatibility/2006">
              <mc:Choice xmlns:v="urn:schemas-microsoft-com:vml" Requires="v">
                <p:oleObj spid="_x0000_s1116" name="Imagen de mapa de bits" r:id="rId4" imgW="5028571" imgH="2085714" progId="PBrush">
                  <p:embed/>
                </p:oleObj>
              </mc:Choice>
              <mc:Fallback>
                <p:oleObj name="Imagen de mapa de bits" r:id="rId4" imgW="5028571" imgH="2085714"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28800"/>
                        <a:ext cx="4038600" cy="2133600"/>
                      </a:xfrm>
                      <a:prstGeom prst="rect">
                        <a:avLst/>
                      </a:prstGeom>
                      <a:solidFill>
                        <a:schemeClr val="hlink"/>
                      </a:solidFill>
                      <a:ln w="762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025"/>
          <p:cNvGraphicFramePr>
            <a:graphicFrameLocks noChangeAspect="1"/>
          </p:cNvGraphicFramePr>
          <p:nvPr/>
        </p:nvGraphicFramePr>
        <p:xfrm>
          <a:off x="4800600" y="1828800"/>
          <a:ext cx="4029075" cy="2133600"/>
        </p:xfrm>
        <a:graphic>
          <a:graphicData uri="http://schemas.openxmlformats.org/presentationml/2006/ole">
            <mc:AlternateContent xmlns:mc="http://schemas.openxmlformats.org/markup-compatibility/2006">
              <mc:Choice xmlns:v="urn:schemas-microsoft-com:vml" Requires="v">
                <p:oleObj spid="_x0000_s1117" name="Imagen de mapa de bits" r:id="rId6" imgW="3648584" imgH="2505425" progId="PBrush">
                  <p:embed/>
                </p:oleObj>
              </mc:Choice>
              <mc:Fallback>
                <p:oleObj name="Imagen de mapa de bits" r:id="rId6" imgW="3648584" imgH="2505425"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828800"/>
                        <a:ext cx="4029075" cy="2133600"/>
                      </a:xfrm>
                      <a:prstGeom prst="rect">
                        <a:avLst/>
                      </a:prstGeom>
                      <a:noFill/>
                      <a:ln w="762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1026"/>
          <p:cNvGraphicFramePr>
            <a:graphicFrameLocks noChangeAspect="1"/>
          </p:cNvGraphicFramePr>
          <p:nvPr/>
        </p:nvGraphicFramePr>
        <p:xfrm>
          <a:off x="4800600" y="4191000"/>
          <a:ext cx="4038600" cy="2286000"/>
        </p:xfrm>
        <a:graphic>
          <a:graphicData uri="http://schemas.openxmlformats.org/presentationml/2006/ole">
            <mc:AlternateContent xmlns:mc="http://schemas.openxmlformats.org/markup-compatibility/2006">
              <mc:Choice xmlns:v="urn:schemas-microsoft-com:vml" Requires="v">
                <p:oleObj spid="_x0000_s1118" name="Imagen de mapa de bits" r:id="rId8" imgW="2295238" imgH="1286055" progId="PBrush">
                  <p:embed/>
                </p:oleObj>
              </mc:Choice>
              <mc:Fallback>
                <p:oleObj name="Imagen de mapa de bits" r:id="rId8" imgW="2295238" imgH="1286055" progId="PBrush">
                  <p:embed/>
                  <p:pic>
                    <p:nvPicPr>
                      <p:cNvPr id="0"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4191000"/>
                        <a:ext cx="4038600" cy="2286000"/>
                      </a:xfrm>
                      <a:prstGeom prst="rect">
                        <a:avLst/>
                      </a:prstGeom>
                      <a:noFill/>
                      <a:ln w="762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0" name="Picture 7"/>
          <p:cNvPicPr>
            <a:picLocks noChangeAspect="1" noChangeArrowheads="1"/>
          </p:cNvPicPr>
          <p:nvPr/>
        </p:nvPicPr>
        <p:blipFill>
          <a:blip r:embed="rId10" cstate="print"/>
          <a:srcRect/>
          <a:stretch>
            <a:fillRect/>
          </a:stretch>
        </p:blipFill>
        <p:spPr bwMode="auto">
          <a:xfrm>
            <a:off x="7315200" y="2667000"/>
            <a:ext cx="1371600" cy="1143000"/>
          </a:xfrm>
          <a:prstGeom prst="rect">
            <a:avLst/>
          </a:prstGeom>
          <a:noFill/>
          <a:ln w="9525">
            <a:noFill/>
            <a:miter lim="800000"/>
            <a:headEnd/>
            <a:tailEnd/>
          </a:ln>
        </p:spPr>
      </p:pic>
      <p:sp>
        <p:nvSpPr>
          <p:cNvPr id="1031" name="Rectangle 9"/>
          <p:cNvSpPr>
            <a:spLocks noChangeArrowheads="1"/>
          </p:cNvSpPr>
          <p:nvPr/>
        </p:nvSpPr>
        <p:spPr bwMode="auto">
          <a:xfrm>
            <a:off x="2241550" y="2317750"/>
            <a:ext cx="9144000" cy="0"/>
          </a:xfrm>
          <a:prstGeom prst="rect">
            <a:avLst/>
          </a:prstGeom>
          <a:noFill/>
          <a:ln w="9525">
            <a:noFill/>
            <a:miter lim="800000"/>
            <a:headEnd/>
            <a:tailEnd/>
          </a:ln>
        </p:spPr>
        <p:txBody>
          <a:bodyPr>
            <a:spAutoFit/>
          </a:bodyPr>
          <a:lstStyle/>
          <a:p>
            <a:endParaRPr lang="es-ES"/>
          </a:p>
        </p:txBody>
      </p:sp>
      <p:pic>
        <p:nvPicPr>
          <p:cNvPr id="1032" name="Picture 8" descr="medios-coaxil"/>
          <p:cNvPicPr>
            <a:picLocks noChangeAspect="1" noChangeArrowheads="1"/>
          </p:cNvPicPr>
          <p:nvPr/>
        </p:nvPicPr>
        <p:blipFill>
          <a:blip r:embed="rId11" cstate="print"/>
          <a:srcRect/>
          <a:stretch>
            <a:fillRect/>
          </a:stretch>
        </p:blipFill>
        <p:spPr bwMode="auto">
          <a:xfrm>
            <a:off x="228600" y="4267200"/>
            <a:ext cx="4114800" cy="2222500"/>
          </a:xfrm>
          <a:prstGeom prst="rect">
            <a:avLst/>
          </a:prstGeom>
          <a:noFill/>
          <a:ln w="76200">
            <a:solidFill>
              <a:schemeClr val="accent1"/>
            </a:solid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971600" y="-21006"/>
            <a:ext cx="7167365" cy="1289765"/>
          </a:xfrm>
          <a:solidFill>
            <a:schemeClr val="accent1"/>
          </a:solidFill>
        </p:spPr>
        <p:txBody>
          <a:bodyPr/>
          <a:lstStyle/>
          <a:p>
            <a:pPr>
              <a:defRPr/>
            </a:pPr>
            <a:r>
              <a:rPr lang="es-ES_tradnl" sz="3600" b="1" i="1" dirty="0">
                <a:solidFill>
                  <a:srgbClr val="006699"/>
                </a:solidFill>
                <a:effectLst>
                  <a:outerShdw blurRad="38100" dist="38100" dir="2700000" algn="tl">
                    <a:srgbClr val="000000"/>
                  </a:outerShdw>
                </a:effectLst>
                <a:latin typeface="Arial" charset="0"/>
              </a:rPr>
              <a:t>CABLEADO HORIZONTAL</a:t>
            </a:r>
            <a:br>
              <a:rPr lang="es-ES_tradnl" sz="3600" b="1" i="1" dirty="0">
                <a:solidFill>
                  <a:srgbClr val="006699"/>
                </a:solidFill>
                <a:effectLst>
                  <a:outerShdw blurRad="38100" dist="38100" dir="2700000" algn="tl">
                    <a:srgbClr val="000000"/>
                  </a:outerShdw>
                </a:effectLst>
                <a:latin typeface="Arial" charset="0"/>
              </a:rPr>
            </a:br>
            <a:r>
              <a:rPr lang="es-ES_tradnl" sz="3600" b="1" i="1" dirty="0">
                <a:solidFill>
                  <a:srgbClr val="006699"/>
                </a:solidFill>
                <a:effectLst>
                  <a:outerShdw blurRad="38100" dist="38100" dir="2700000" algn="tl">
                    <a:srgbClr val="000000"/>
                  </a:outerShdw>
                </a:effectLst>
                <a:latin typeface="Arial" charset="0"/>
              </a:rPr>
              <a:t>Parámetros P/Categoría</a:t>
            </a:r>
            <a:endParaRPr lang="es-AR" sz="3600" b="1" i="1" dirty="0">
              <a:solidFill>
                <a:srgbClr val="006699"/>
              </a:solidFill>
              <a:effectLst>
                <a:outerShdw blurRad="38100" dist="38100" dir="2700000" algn="tl">
                  <a:srgbClr val="000000"/>
                </a:outerShdw>
              </a:effectLst>
              <a:latin typeface="Arial" charset="0"/>
            </a:endParaRPr>
          </a:p>
        </p:txBody>
      </p:sp>
      <p:graphicFrame>
        <p:nvGraphicFramePr>
          <p:cNvPr id="329766" name="Group 38"/>
          <p:cNvGraphicFramePr>
            <a:graphicFrameLocks noGrp="1"/>
          </p:cNvGraphicFramePr>
          <p:nvPr>
            <p:ph idx="1"/>
            <p:extLst>
              <p:ext uri="{D42A27DB-BD31-4B8C-83A1-F6EECF244321}">
                <p14:modId xmlns:p14="http://schemas.microsoft.com/office/powerpoint/2010/main" val="843018473"/>
              </p:ext>
            </p:extLst>
          </p:nvPr>
        </p:nvGraphicFramePr>
        <p:xfrm>
          <a:off x="0" y="1412875"/>
          <a:ext cx="9144000" cy="5445125"/>
        </p:xfrm>
        <a:graphic>
          <a:graphicData uri="http://schemas.openxmlformats.org/drawingml/2006/table">
            <a:tbl>
              <a:tblPr/>
              <a:tblGrid>
                <a:gridCol w="9144000">
                  <a:extLst>
                    <a:ext uri="{9D8B030D-6E8A-4147-A177-3AD203B41FA5}">
                      <a16:colId xmlns:a16="http://schemas.microsoft.com/office/drawing/2014/main" val="20000"/>
                    </a:ext>
                  </a:extLst>
                </a:gridCol>
              </a:tblGrid>
              <a:tr h="5445125">
                <a:tc>
                  <a:txBody>
                    <a:bodyPr/>
                    <a:lstStyle/>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ACR:</a:t>
                      </a:r>
                      <a:r>
                        <a:rPr kumimoji="0" lang="en-US" sz="3600" b="1" i="0" u="none" strike="noStrike" cap="none" normalizeH="0" baseline="0" dirty="0">
                          <a:ln>
                            <a:noFill/>
                          </a:ln>
                          <a:solidFill>
                            <a:schemeClr val="accent1"/>
                          </a:solidFill>
                          <a:effectLst/>
                          <a:latin typeface="Arial" charset="0"/>
                          <a:ea typeface="Times New Roman" pitchFamily="18" charset="0"/>
                          <a:cs typeface="Tahoma" pitchFamily="34" charset="0"/>
                        </a:rPr>
                        <a:t> Attenuation-to-Crosstalk Ratio:</a:t>
                      </a:r>
                      <a:r>
                        <a:rPr kumimoji="0" lang="en-US" sz="2800" b="1" i="0" u="none" strike="noStrike" cap="none" normalizeH="0" baseline="0" dirty="0">
                          <a:ln>
                            <a:noFill/>
                          </a:ln>
                          <a:solidFill>
                            <a:schemeClr val="accent1"/>
                          </a:solidFill>
                          <a:effectLst/>
                          <a:latin typeface="Arial" charset="0"/>
                          <a:ea typeface="Times New Roman" pitchFamily="18" charset="0"/>
                          <a:cs typeface="Tahoma" pitchFamily="34" charset="0"/>
                        </a:rPr>
                        <a:t>  </a:t>
                      </a: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Relación atenuación/diafonía</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NEXT: Near End Cross Talk :</a:t>
                      </a:r>
                      <a:endParaRPr kumimoji="0" lang="es-ES_tradnl"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del par más cercano</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PSNEXT:</a:t>
                      </a:r>
                      <a:r>
                        <a:rPr kumimoji="0" lang="en-US"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2800" b="1" i="0" u="none" strike="noStrike" cap="none" normalizeH="0" baseline="0" dirty="0">
                          <a:ln>
                            <a:noFill/>
                          </a:ln>
                          <a:solidFill>
                            <a:schemeClr val="accent1"/>
                          </a:solidFill>
                          <a:effectLst/>
                          <a:latin typeface="Arial" charset="0"/>
                          <a:ea typeface="Times New Roman" pitchFamily="18" charset="0"/>
                          <a:cs typeface="Tahoma" pitchFamily="34" charset="0"/>
                        </a:rPr>
                        <a:t>Powersum: Near End Cross Talk:</a:t>
                      </a:r>
                      <a:r>
                        <a:rPr kumimoji="0" lang="en-US" sz="2400" b="1" i="0" u="none" strike="noStrike" cap="none" normalizeH="0" baseline="0" dirty="0">
                          <a:ln>
                            <a:noFill/>
                          </a:ln>
                          <a:solidFill>
                            <a:schemeClr val="accent1"/>
                          </a:solidFill>
                          <a:effectLst/>
                          <a:latin typeface="Arial" charset="0"/>
                          <a:ea typeface="Times New Roman" pitchFamily="18" charset="0"/>
                          <a:cs typeface="Tahoma" pitchFamily="34" charset="0"/>
                        </a:rPr>
                        <a:t> </a:t>
                      </a:r>
                      <a:endParaRPr kumimoji="0" lang="es-ES_tradnl" sz="24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ELFEXT:</a:t>
                      </a:r>
                      <a:r>
                        <a:rPr kumimoji="0" lang="en-US" sz="3200" b="1" i="0" u="none" strike="noStrike" cap="none" normalizeH="0" baseline="0" dirty="0">
                          <a:ln>
                            <a:noFill/>
                          </a:ln>
                          <a:solidFill>
                            <a:schemeClr val="accent1"/>
                          </a:solidFill>
                          <a:effectLst/>
                          <a:latin typeface="Arial" charset="0"/>
                          <a:ea typeface="Times New Roman" pitchFamily="18" charset="0"/>
                          <a:cs typeface="Tahoma" pitchFamily="34" charset="0"/>
                        </a:rPr>
                        <a:t> Equal Level Far End Cross Talk:</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con pares más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PSELFEXT:</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Power Sum ELFEXT:</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DELAY SKEW:</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00200" marR="0" lvl="3" indent="-228600" algn="l" defTabSz="914400" rtl="0" eaLnBrk="0" fontAlgn="base" latinLnBrk="0" hangingPunct="0">
                        <a:lnSpc>
                          <a:spcPct val="90000"/>
                        </a:lnSpc>
                        <a:spcBef>
                          <a:spcPct val="20000"/>
                        </a:spcBef>
                        <a:spcAft>
                          <a:spcPct val="0"/>
                        </a:spcAft>
                        <a:buClrTx/>
                        <a:buSzTx/>
                        <a:buFontTx/>
                        <a:buChar char="–"/>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Diferencia de retardo entre los pares rápidos y lentos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98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65" y="188640"/>
            <a:ext cx="998215" cy="84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1000"/>
                                        <p:tgtEl>
                                          <p:spTgt spid="329730"/>
                                        </p:tgtEl>
                                      </p:cBhvr>
                                    </p:animEffect>
                                    <p:anim calcmode="lin" valueType="num">
                                      <p:cBhvr>
                                        <p:cTn id="8" dur="1000" fill="hold"/>
                                        <p:tgtEl>
                                          <p:spTgt spid="329730"/>
                                        </p:tgtEl>
                                        <p:attrNameLst>
                                          <p:attrName>ppt_x</p:attrName>
                                        </p:attrNameLst>
                                      </p:cBhvr>
                                      <p:tavLst>
                                        <p:tav tm="0">
                                          <p:val>
                                            <p:strVal val="#ppt_x"/>
                                          </p:val>
                                        </p:tav>
                                        <p:tav tm="100000">
                                          <p:val>
                                            <p:strVal val="#ppt_x"/>
                                          </p:val>
                                        </p:tav>
                                      </p:tavLst>
                                    </p:anim>
                                    <p:anim calcmode="lin" valueType="num">
                                      <p:cBhvr>
                                        <p:cTn id="9" dur="1000" fill="hold"/>
                                        <p:tgtEl>
                                          <p:spTgt spid="3297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29766"/>
                                        </p:tgtEl>
                                        <p:attrNameLst>
                                          <p:attrName>style.visibility</p:attrName>
                                        </p:attrNameLst>
                                      </p:cBhvr>
                                      <p:to>
                                        <p:strVal val="visible"/>
                                      </p:to>
                                    </p:set>
                                    <p:animEffect transition="in" filter="wipe(down)">
                                      <p:cBhvr>
                                        <p:cTn id="14" dur="580">
                                          <p:stCondLst>
                                            <p:cond delay="0"/>
                                          </p:stCondLst>
                                        </p:cTn>
                                        <p:tgtEl>
                                          <p:spTgt spid="329766"/>
                                        </p:tgtEl>
                                      </p:cBhvr>
                                    </p:animEffect>
                                    <p:anim calcmode="lin" valueType="num">
                                      <p:cBhvr>
                                        <p:cTn id="15" dur="1822" tmFilter="0,0; 0.14,0.36; 0.43,0.73; 0.71,0.91; 1.0,1.0">
                                          <p:stCondLst>
                                            <p:cond delay="0"/>
                                          </p:stCondLst>
                                        </p:cTn>
                                        <p:tgtEl>
                                          <p:spTgt spid="32976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2976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2976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2976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29766"/>
                                        </p:tgtEl>
                                        <p:attrNameLst>
                                          <p:attrName>ppt_y</p:attrName>
                                        </p:attrNameLst>
                                      </p:cBhvr>
                                      <p:tavLst>
                                        <p:tav tm="0" fmla="#ppt_y-sin(pi*$)/81">
                                          <p:val>
                                            <p:fltVal val="0"/>
                                          </p:val>
                                        </p:tav>
                                        <p:tav tm="100000">
                                          <p:val>
                                            <p:fltVal val="1"/>
                                          </p:val>
                                        </p:tav>
                                      </p:tavLst>
                                    </p:anim>
                                    <p:animScale>
                                      <p:cBhvr>
                                        <p:cTn id="20" dur="26">
                                          <p:stCondLst>
                                            <p:cond delay="650"/>
                                          </p:stCondLst>
                                        </p:cTn>
                                        <p:tgtEl>
                                          <p:spTgt spid="329766"/>
                                        </p:tgtEl>
                                      </p:cBhvr>
                                      <p:to x="100000" y="60000"/>
                                    </p:animScale>
                                    <p:animScale>
                                      <p:cBhvr>
                                        <p:cTn id="21" dur="166" decel="50000">
                                          <p:stCondLst>
                                            <p:cond delay="676"/>
                                          </p:stCondLst>
                                        </p:cTn>
                                        <p:tgtEl>
                                          <p:spTgt spid="329766"/>
                                        </p:tgtEl>
                                      </p:cBhvr>
                                      <p:to x="100000" y="100000"/>
                                    </p:animScale>
                                    <p:animScale>
                                      <p:cBhvr>
                                        <p:cTn id="22" dur="26">
                                          <p:stCondLst>
                                            <p:cond delay="1312"/>
                                          </p:stCondLst>
                                        </p:cTn>
                                        <p:tgtEl>
                                          <p:spTgt spid="329766"/>
                                        </p:tgtEl>
                                      </p:cBhvr>
                                      <p:to x="100000" y="80000"/>
                                    </p:animScale>
                                    <p:animScale>
                                      <p:cBhvr>
                                        <p:cTn id="23" dur="166" decel="50000">
                                          <p:stCondLst>
                                            <p:cond delay="1338"/>
                                          </p:stCondLst>
                                        </p:cTn>
                                        <p:tgtEl>
                                          <p:spTgt spid="329766"/>
                                        </p:tgtEl>
                                      </p:cBhvr>
                                      <p:to x="100000" y="100000"/>
                                    </p:animScale>
                                    <p:animScale>
                                      <p:cBhvr>
                                        <p:cTn id="24" dur="26">
                                          <p:stCondLst>
                                            <p:cond delay="1642"/>
                                          </p:stCondLst>
                                        </p:cTn>
                                        <p:tgtEl>
                                          <p:spTgt spid="329766"/>
                                        </p:tgtEl>
                                      </p:cBhvr>
                                      <p:to x="100000" y="90000"/>
                                    </p:animScale>
                                    <p:animScale>
                                      <p:cBhvr>
                                        <p:cTn id="25" dur="166" decel="50000">
                                          <p:stCondLst>
                                            <p:cond delay="1668"/>
                                          </p:stCondLst>
                                        </p:cTn>
                                        <p:tgtEl>
                                          <p:spTgt spid="329766"/>
                                        </p:tgtEl>
                                      </p:cBhvr>
                                      <p:to x="100000" y="100000"/>
                                    </p:animScale>
                                    <p:animScale>
                                      <p:cBhvr>
                                        <p:cTn id="26" dur="26">
                                          <p:stCondLst>
                                            <p:cond delay="1808"/>
                                          </p:stCondLst>
                                        </p:cTn>
                                        <p:tgtEl>
                                          <p:spTgt spid="329766"/>
                                        </p:tgtEl>
                                      </p:cBhvr>
                                      <p:to x="100000" y="95000"/>
                                    </p:animScale>
                                    <p:animScale>
                                      <p:cBhvr>
                                        <p:cTn id="27" dur="166" decel="50000">
                                          <p:stCondLst>
                                            <p:cond delay="1834"/>
                                          </p:stCondLst>
                                        </p:cTn>
                                        <p:tgtEl>
                                          <p:spTgt spid="3297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50825" y="0"/>
            <a:ext cx="8893175" cy="10668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CABLEADO VERTICAL </a:t>
            </a:r>
            <a:br>
              <a:rPr lang="es-ES_tradnl" sz="3600" b="1" i="1">
                <a:effectLst>
                  <a:outerShdw blurRad="38100" dist="38100" dir="2700000" algn="tl">
                    <a:srgbClr val="000000"/>
                  </a:outerShdw>
                </a:effectLst>
                <a:latin typeface="Arial" charset="0"/>
              </a:rPr>
            </a:br>
            <a:r>
              <a:rPr lang="es-ES_tradnl" sz="3600" b="1" i="1">
                <a:effectLst>
                  <a:outerShdw blurRad="38100" dist="38100" dir="2700000" algn="tl">
                    <a:srgbClr val="000000"/>
                  </a:outerShdw>
                </a:effectLst>
                <a:latin typeface="Arial" charset="0"/>
              </a:rPr>
              <a:t>( BACKBONE )</a:t>
            </a:r>
          </a:p>
        </p:txBody>
      </p:sp>
      <p:graphicFrame>
        <p:nvGraphicFramePr>
          <p:cNvPr id="8194" name="Object 3"/>
          <p:cNvGraphicFramePr>
            <a:graphicFrameLocks noChangeAspect="1"/>
          </p:cNvGraphicFramePr>
          <p:nvPr/>
        </p:nvGraphicFramePr>
        <p:xfrm>
          <a:off x="304800" y="1143000"/>
          <a:ext cx="8610600" cy="5410200"/>
        </p:xfrm>
        <a:graphic>
          <a:graphicData uri="http://schemas.openxmlformats.org/presentationml/2006/ole">
            <mc:AlternateContent xmlns:mc="http://schemas.openxmlformats.org/markup-compatibility/2006">
              <mc:Choice xmlns:v="urn:schemas-microsoft-com:vml" Requires="v">
                <p:oleObj spid="_x0000_s8224" name="Imagen de mapa de bits" r:id="rId4" imgW="5733333" imgH="5942857" progId="PBrush">
                  <p:embed/>
                </p:oleObj>
              </mc:Choice>
              <mc:Fallback>
                <p:oleObj name="Imagen de mapa de bits" r:id="rId4" imgW="5733333" imgH="5942857"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43000"/>
                        <a:ext cx="8610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0"/>
            <a:ext cx="7772400" cy="8382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Distancias ( BACKBONE )</a:t>
            </a:r>
          </a:p>
        </p:txBody>
      </p:sp>
      <p:graphicFrame>
        <p:nvGraphicFramePr>
          <p:cNvPr id="9218" name="Object 1024"/>
          <p:cNvGraphicFramePr>
            <a:graphicFrameLocks noChangeAspect="1"/>
          </p:cNvGraphicFramePr>
          <p:nvPr/>
        </p:nvGraphicFramePr>
        <p:xfrm>
          <a:off x="228600" y="762000"/>
          <a:ext cx="7848600" cy="5440363"/>
        </p:xfrm>
        <a:graphic>
          <a:graphicData uri="http://schemas.openxmlformats.org/presentationml/2006/ole">
            <mc:AlternateContent xmlns:mc="http://schemas.openxmlformats.org/markup-compatibility/2006">
              <mc:Choice xmlns:v="urn:schemas-microsoft-com:vml" Requires="v">
                <p:oleObj spid="_x0000_s9278" name="Imagen de mapa de bits" r:id="rId4" imgW="5401429" imgH="3742857" progId="PBrush">
                  <p:embed/>
                </p:oleObj>
              </mc:Choice>
              <mc:Fallback>
                <p:oleObj name="Imagen de mapa de bits" r:id="rId4" imgW="5401429" imgH="3742857"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762000"/>
                        <a:ext cx="7848600"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1025"/>
          <p:cNvGraphicFramePr>
            <a:graphicFrameLocks noChangeAspect="1"/>
          </p:cNvGraphicFramePr>
          <p:nvPr/>
        </p:nvGraphicFramePr>
        <p:xfrm>
          <a:off x="6691313" y="685800"/>
          <a:ext cx="2452687" cy="2819400"/>
        </p:xfrm>
        <a:graphic>
          <a:graphicData uri="http://schemas.openxmlformats.org/presentationml/2006/ole">
            <mc:AlternateContent xmlns:mc="http://schemas.openxmlformats.org/markup-compatibility/2006">
              <mc:Choice xmlns:v="urn:schemas-microsoft-com:vml" Requires="v">
                <p:oleObj spid="_x0000_s9279" name="Imagen de mapa de bits" r:id="rId6" imgW="2200582" imgH="2123810" progId="PBrush">
                  <p:embed/>
                </p:oleObj>
              </mc:Choice>
              <mc:Fallback>
                <p:oleObj name="Imagen de mapa de bits" r:id="rId6" imgW="2200582" imgH="2123810"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13" y="685800"/>
                        <a:ext cx="24526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0"/>
            <a:ext cx="9144000" cy="1447800"/>
          </a:xfrm>
          <a:solidFill>
            <a:srgbClr val="003366"/>
          </a:solidFill>
          <a:ln>
            <a:solidFill>
              <a:schemeClr val="tx1"/>
            </a:solidFill>
          </a:ln>
        </p:spPr>
        <p:txBody>
          <a:bodyPr/>
          <a:lstStyle/>
          <a:p>
            <a:pPr>
              <a:defRPr/>
            </a:pPr>
            <a:r>
              <a:rPr lang="es-ES_tradnl" sz="3600" b="1" i="1">
                <a:effectLst>
                  <a:outerShdw blurRad="38100" dist="38100" dir="2700000" algn="tl">
                    <a:srgbClr val="000000"/>
                  </a:outerShdw>
                </a:effectLst>
                <a:latin typeface="Arial" charset="0"/>
              </a:rPr>
              <a:t> Closet de Comunicaciones</a:t>
            </a:r>
          </a:p>
        </p:txBody>
      </p:sp>
      <p:sp>
        <p:nvSpPr>
          <p:cNvPr id="167939" name="Rectangle 3"/>
          <p:cNvSpPr>
            <a:spLocks noGrp="1" noChangeArrowheads="1"/>
          </p:cNvSpPr>
          <p:nvPr>
            <p:ph type="body" idx="1"/>
          </p:nvPr>
        </p:nvSpPr>
        <p:spPr>
          <a:xfrm>
            <a:off x="304800" y="1524000"/>
            <a:ext cx="8839200" cy="4876800"/>
          </a:xfrm>
          <a:solidFill>
            <a:srgbClr val="003366"/>
          </a:solidFill>
          <a:ln w="57150">
            <a:solidFill>
              <a:schemeClr val="tx1"/>
            </a:solidFill>
          </a:ln>
        </p:spPr>
        <p:txBody>
          <a:bodyPr/>
          <a:lstStyle/>
          <a:p>
            <a:pPr>
              <a:lnSpc>
                <a:spcPct val="110000"/>
              </a:lnSpc>
              <a:defRPr/>
            </a:pPr>
            <a:r>
              <a:rPr lang="es-ES_tradnl" b="1" i="1">
                <a:solidFill>
                  <a:schemeClr val="tx2"/>
                </a:solidFill>
                <a:effectLst>
                  <a:outerShdw blurRad="38100" dist="38100" dir="2700000" algn="tl">
                    <a:srgbClr val="000000"/>
                  </a:outerShdw>
                </a:effectLst>
                <a:latin typeface="Arial" charset="0"/>
              </a:rPr>
              <a:t>PERMITE LA TERMINACION DEL CABLEADO HORIZONTAL.</a:t>
            </a:r>
          </a:p>
          <a:p>
            <a:pPr>
              <a:lnSpc>
                <a:spcPct val="110000"/>
              </a:lnSpc>
              <a:defRPr/>
            </a:pPr>
            <a:r>
              <a:rPr lang="es-ES_tradnl" b="1" i="1">
                <a:solidFill>
                  <a:schemeClr val="tx2"/>
                </a:solidFill>
                <a:effectLst>
                  <a:outerShdw blurRad="38100" dist="38100" dir="2700000" algn="tl">
                    <a:srgbClr val="000000"/>
                  </a:outerShdw>
                </a:effectLst>
                <a:latin typeface="Arial" charset="0"/>
              </a:rPr>
              <a:t>MEDIANTE PATCH CORDS POSIBILITA  LA “CROSS CONNECTION” ENTRE EL BACKBONE Y EL CABLEADO HORIZONTAL.</a:t>
            </a:r>
          </a:p>
          <a:p>
            <a:pPr>
              <a:lnSpc>
                <a:spcPct val="110000"/>
              </a:lnSpc>
              <a:defRPr/>
            </a:pPr>
            <a:r>
              <a:rPr lang="es-ES_tradnl" b="1" i="1">
                <a:solidFill>
                  <a:schemeClr val="tx2"/>
                </a:solidFill>
                <a:effectLst>
                  <a:outerShdw blurRad="38100" dist="38100" dir="2700000" algn="tl">
                    <a:srgbClr val="000000"/>
                  </a:outerShdw>
                </a:effectLst>
                <a:latin typeface="Arial" charset="0"/>
              </a:rPr>
              <a:t>DEBE CUMPLIR LA NORMA ANSI/EIA/TIA 569</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0" y="0"/>
            <a:ext cx="9144000" cy="8382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Closet de Comunicaciones - Montante</a:t>
            </a:r>
          </a:p>
        </p:txBody>
      </p:sp>
      <p:sp>
        <p:nvSpPr>
          <p:cNvPr id="10244" name="Rectangle 5"/>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graphicFrame>
        <p:nvGraphicFramePr>
          <p:cNvPr id="10242" name="Object 4"/>
          <p:cNvGraphicFramePr>
            <a:graphicFrameLocks noChangeAspect="1"/>
          </p:cNvGraphicFramePr>
          <p:nvPr/>
        </p:nvGraphicFramePr>
        <p:xfrm>
          <a:off x="1403350" y="1038225"/>
          <a:ext cx="6408738" cy="5819775"/>
        </p:xfrm>
        <a:graphic>
          <a:graphicData uri="http://schemas.openxmlformats.org/presentationml/2006/ole">
            <mc:AlternateContent xmlns:mc="http://schemas.openxmlformats.org/markup-compatibility/2006">
              <mc:Choice xmlns:v="urn:schemas-microsoft-com:vml" Requires="v">
                <p:oleObj spid="_x0000_s10272" r:id="rId4" imgW="4735513" imgH="4291013" progId="">
                  <p:embed/>
                </p:oleObj>
              </mc:Choice>
              <mc:Fallback>
                <p:oleObj r:id="rId4" imgW="4735513" imgH="4291013"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038225"/>
                        <a:ext cx="6408738" cy="5819775"/>
                      </a:xfrm>
                      <a:prstGeom prst="rect">
                        <a:avLst/>
                      </a:prstGeom>
                      <a:solidFill>
                        <a:srgbClr val="FFFF66"/>
                      </a:solidFill>
                      <a:ln w="76200">
                        <a:solidFill>
                          <a:srgbClr val="808080"/>
                        </a:solidFill>
                        <a:miter lim="800000"/>
                        <a:headEnd/>
                        <a:tailEnd/>
                      </a:ln>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0" y="0"/>
            <a:ext cx="9144000" cy="8382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Closet de Comunicaciones</a:t>
            </a:r>
          </a:p>
        </p:txBody>
      </p:sp>
      <p:graphicFrame>
        <p:nvGraphicFramePr>
          <p:cNvPr id="11266" name="Object 4"/>
          <p:cNvGraphicFramePr>
            <a:graphicFrameLocks noChangeAspect="1"/>
          </p:cNvGraphicFramePr>
          <p:nvPr/>
        </p:nvGraphicFramePr>
        <p:xfrm>
          <a:off x="304800" y="990600"/>
          <a:ext cx="8534400" cy="5867400"/>
        </p:xfrm>
        <a:graphic>
          <a:graphicData uri="http://schemas.openxmlformats.org/presentationml/2006/ole">
            <mc:AlternateContent xmlns:mc="http://schemas.openxmlformats.org/markup-compatibility/2006">
              <mc:Choice xmlns:v="urn:schemas-microsoft-com:vml" Requires="v">
                <p:oleObj spid="_x0000_s11296" name="Imagen de mapa de bits" r:id="rId4" imgW="5257143" imgH="5934903" progId="PBrush">
                  <p:embed/>
                </p:oleObj>
              </mc:Choice>
              <mc:Fallback>
                <p:oleObj name="Imagen de mapa de bits" r:id="rId4" imgW="5257143" imgH="5934903"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90600"/>
                        <a:ext cx="8534400" cy="5867400"/>
                      </a:xfrm>
                      <a:prstGeom prst="rect">
                        <a:avLst/>
                      </a:prstGeom>
                      <a:solidFill>
                        <a:srgbClr val="003366"/>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Rectangle 3"/>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09600" y="304800"/>
            <a:ext cx="7772400" cy="11430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Sala de Equipos</a:t>
            </a:r>
          </a:p>
        </p:txBody>
      </p:sp>
      <p:sp>
        <p:nvSpPr>
          <p:cNvPr id="169987" name="Rectangle 3"/>
          <p:cNvSpPr>
            <a:spLocks noGrp="1" noChangeArrowheads="1"/>
          </p:cNvSpPr>
          <p:nvPr>
            <p:ph type="body" idx="1"/>
          </p:nvPr>
        </p:nvSpPr>
        <p:spPr>
          <a:xfrm>
            <a:off x="685800" y="1676400"/>
            <a:ext cx="7772400" cy="4419600"/>
          </a:xfrm>
          <a:solidFill>
            <a:srgbClr val="003366"/>
          </a:solidFill>
          <a:ln w="57150">
            <a:solidFill>
              <a:schemeClr val="tx1"/>
            </a:solidFill>
          </a:ln>
        </p:spPr>
        <p:txBody>
          <a:bodyPr/>
          <a:lstStyle/>
          <a:p>
            <a:pPr>
              <a:lnSpc>
                <a:spcPct val="110000"/>
              </a:lnSpc>
              <a:defRPr/>
            </a:pPr>
            <a:r>
              <a:rPr lang="es-ES_tradnl" b="1" i="1">
                <a:solidFill>
                  <a:schemeClr val="tx2"/>
                </a:solidFill>
                <a:effectLst>
                  <a:outerShdw blurRad="38100" dist="38100" dir="2700000" algn="tl">
                    <a:srgbClr val="000000"/>
                  </a:outerShdw>
                </a:effectLst>
                <a:latin typeface="Arial" charset="0"/>
              </a:rPr>
              <a:t>CONTIENE LOS EQUIPOS DE TELECOMUNICACIONES DE LA RED.</a:t>
            </a:r>
          </a:p>
          <a:p>
            <a:pPr>
              <a:lnSpc>
                <a:spcPct val="110000"/>
              </a:lnSpc>
              <a:defRPr/>
            </a:pPr>
            <a:r>
              <a:rPr lang="es-ES_tradnl" b="1" i="1">
                <a:solidFill>
                  <a:schemeClr val="tx2"/>
                </a:solidFill>
                <a:effectLst>
                  <a:outerShdw blurRad="38100" dist="38100" dir="2700000" algn="tl">
                    <a:srgbClr val="000000"/>
                  </a:outerShdw>
                </a:effectLst>
                <a:latin typeface="Arial" charset="0"/>
              </a:rPr>
              <a:t>ES EL CENTRO DE ESTRELLA DEL BACKBONE.</a:t>
            </a:r>
          </a:p>
          <a:p>
            <a:pPr>
              <a:lnSpc>
                <a:spcPct val="110000"/>
              </a:lnSpc>
              <a:defRPr/>
            </a:pPr>
            <a:r>
              <a:rPr lang="es-ES_tradnl" b="1" i="1">
                <a:solidFill>
                  <a:schemeClr val="tx2"/>
                </a:solidFill>
                <a:effectLst>
                  <a:outerShdw blurRad="38100" dist="38100" dir="2700000" algn="tl">
                    <a:srgbClr val="000000"/>
                  </a:outerShdw>
                </a:effectLst>
                <a:latin typeface="Arial" charset="0"/>
              </a:rPr>
              <a:t>DEBE CUMPLIR CON LA NORMA ANSI/EIA/TIA 569.</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ChangeArrowheads="1"/>
          </p:cNvSpPr>
          <p:nvPr/>
        </p:nvSpPr>
        <p:spPr bwMode="auto">
          <a:xfrm>
            <a:off x="2457450" y="1919288"/>
            <a:ext cx="9144000" cy="0"/>
          </a:xfrm>
          <a:prstGeom prst="rect">
            <a:avLst/>
          </a:prstGeom>
          <a:noFill/>
          <a:ln w="9525">
            <a:noFill/>
            <a:miter lim="800000"/>
            <a:headEnd/>
            <a:tailEnd/>
          </a:ln>
        </p:spPr>
        <p:txBody>
          <a:bodyPr>
            <a:spAutoFit/>
          </a:bodyPr>
          <a:lstStyle/>
          <a:p>
            <a:endParaRPr lang="es-ES"/>
          </a:p>
        </p:txBody>
      </p:sp>
      <p:graphicFrame>
        <p:nvGraphicFramePr>
          <p:cNvPr id="12290" name="Object 5"/>
          <p:cNvGraphicFramePr>
            <a:graphicFrameLocks noChangeAspect="1"/>
          </p:cNvGraphicFramePr>
          <p:nvPr/>
        </p:nvGraphicFramePr>
        <p:xfrm>
          <a:off x="0" y="1196975"/>
          <a:ext cx="9144000" cy="5654675"/>
        </p:xfrm>
        <a:graphic>
          <a:graphicData uri="http://schemas.openxmlformats.org/presentationml/2006/ole">
            <mc:AlternateContent xmlns:mc="http://schemas.openxmlformats.org/markup-compatibility/2006">
              <mc:Choice xmlns:v="urn:schemas-microsoft-com:vml" Requires="v">
                <p:oleObj spid="_x0000_s12320" r:id="rId4" imgW="5847619" imgH="4172532" progId="PBrush">
                  <p:embed/>
                </p:oleObj>
              </mc:Choice>
              <mc:Fallback>
                <p:oleObj r:id="rId4" imgW="5847619" imgH="4172532"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96975"/>
                        <a:ext cx="9144000" cy="5654675"/>
                      </a:xfrm>
                      <a:prstGeom prst="rect">
                        <a:avLst/>
                      </a:prstGeom>
                      <a:solidFill>
                        <a:srgbClr val="003366"/>
                      </a:solidFill>
                      <a:ln w="5715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33" name="Rectangle 9"/>
          <p:cNvSpPr>
            <a:spLocks noGrp="1" noChangeArrowheads="1"/>
          </p:cNvSpPr>
          <p:nvPr>
            <p:ph type="title"/>
          </p:nvPr>
        </p:nvSpPr>
        <p:spPr>
          <a:xfrm>
            <a:off x="755650" y="333375"/>
            <a:ext cx="7775575" cy="765175"/>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Sala de Equipos</a:t>
            </a:r>
            <a:endParaRPr lang="es-AR" sz="3600" b="1" i="1">
              <a:effectLst>
                <a:outerShdw blurRad="38100" dist="38100" dir="2700000" algn="tl">
                  <a:srgbClr val="000000"/>
                </a:outerShdw>
              </a:effectLst>
              <a:latin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057275" y="0"/>
            <a:ext cx="8086725" cy="11430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Entrada de Servicios </a:t>
            </a:r>
          </a:p>
        </p:txBody>
      </p:sp>
      <p:sp>
        <p:nvSpPr>
          <p:cNvPr id="172035" name="Rectangle 3"/>
          <p:cNvSpPr>
            <a:spLocks noGrp="1" noChangeArrowheads="1"/>
          </p:cNvSpPr>
          <p:nvPr>
            <p:ph type="body" idx="1"/>
          </p:nvPr>
        </p:nvSpPr>
        <p:spPr>
          <a:xfrm>
            <a:off x="285750" y="1285875"/>
            <a:ext cx="8572500" cy="5286375"/>
          </a:xfrm>
          <a:solidFill>
            <a:srgbClr val="003366"/>
          </a:solidFill>
          <a:ln w="38100">
            <a:solidFill>
              <a:schemeClr val="tx1"/>
            </a:solidFill>
          </a:ln>
        </p:spPr>
        <p:txBody>
          <a:bodyPr/>
          <a:lstStyle/>
          <a:p>
            <a:pPr>
              <a:lnSpc>
                <a:spcPct val="150000"/>
              </a:lnSpc>
              <a:defRPr/>
            </a:pPr>
            <a:r>
              <a:rPr lang="es-ES_tradnl" b="1" i="1" dirty="0">
                <a:solidFill>
                  <a:schemeClr val="tx2"/>
                </a:solidFill>
                <a:effectLst>
                  <a:outerShdw blurRad="38100" dist="38100" dir="2700000" algn="tl">
                    <a:srgbClr val="000000"/>
                  </a:outerShdw>
                </a:effectLst>
                <a:latin typeface="Arial" charset="0"/>
              </a:rPr>
              <a:t>INCLUYE LA CONECTIVIDAD ENTRE EL CABLEADO DEL EDIFICIO Y EL ACCESO EXTERIOR.</a:t>
            </a:r>
          </a:p>
          <a:p>
            <a:pPr>
              <a:lnSpc>
                <a:spcPct val="150000"/>
              </a:lnSpc>
              <a:defRPr/>
            </a:pPr>
            <a:r>
              <a:rPr lang="es-ES_tradnl" b="1" i="1" dirty="0">
                <a:solidFill>
                  <a:schemeClr val="tx2"/>
                </a:solidFill>
                <a:effectLst>
                  <a:outerShdw blurRad="38100" dist="38100" dir="2700000" algn="tl">
                    <a:srgbClr val="000000"/>
                  </a:outerShdw>
                </a:effectLst>
                <a:latin typeface="Arial" charset="0"/>
              </a:rPr>
              <a:t>DEBE CUMPLIR CON LA NORMA ANSI/EIA/TIA 569.</a:t>
            </a:r>
          </a:p>
          <a:p>
            <a:pPr>
              <a:lnSpc>
                <a:spcPct val="150000"/>
              </a:lnSpc>
              <a:defRPr/>
            </a:pPr>
            <a:r>
              <a:rPr lang="es-ES_tradnl" b="1" i="1" dirty="0">
                <a:solidFill>
                  <a:schemeClr val="tx2"/>
                </a:solidFill>
                <a:effectLst>
                  <a:outerShdw blurRad="38100" dist="38100" dir="2700000" algn="tl">
                    <a:srgbClr val="000000"/>
                  </a:outerShdw>
                </a:effectLst>
                <a:latin typeface="Arial" charset="0"/>
              </a:rPr>
              <a:t>FORMA PARTE DE LA ACOMETIDA DEL EDIFICIO</a:t>
            </a:r>
          </a:p>
          <a:p>
            <a:pPr>
              <a:defRPr/>
            </a:pPr>
            <a:endParaRPr lang="es-ES_tradnl" b="1" i="1" dirty="0">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000125" y="0"/>
            <a:ext cx="7839075" cy="11430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Áreas de Trabajo</a:t>
            </a:r>
          </a:p>
        </p:txBody>
      </p:sp>
      <p:sp>
        <p:nvSpPr>
          <p:cNvPr id="357379" name="Rectangle 3"/>
          <p:cNvSpPr>
            <a:spLocks noGrp="1" noChangeArrowheads="1"/>
          </p:cNvSpPr>
          <p:nvPr>
            <p:ph type="body" idx="1"/>
          </p:nvPr>
        </p:nvSpPr>
        <p:spPr>
          <a:xfrm>
            <a:off x="323850" y="1844675"/>
            <a:ext cx="8640763" cy="4464050"/>
          </a:xfrm>
          <a:solidFill>
            <a:srgbClr val="003366"/>
          </a:solidFill>
          <a:ln w="38100">
            <a:solidFill>
              <a:schemeClr val="tx1"/>
            </a:solidFill>
          </a:ln>
        </p:spPr>
        <p:txBody>
          <a:bodyPr/>
          <a:lstStyle/>
          <a:p>
            <a:pPr algn="just">
              <a:lnSpc>
                <a:spcPct val="80000"/>
              </a:lnSpc>
              <a:defRPr/>
            </a:pPr>
            <a:r>
              <a:rPr lang="es-AR" b="1" i="1">
                <a:solidFill>
                  <a:schemeClr val="tx2"/>
                </a:solidFill>
                <a:effectLst>
                  <a:outerShdw blurRad="38100" dist="38100" dir="2700000" algn="tl">
                    <a:srgbClr val="000000"/>
                  </a:outerShdw>
                </a:effectLst>
                <a:latin typeface="Arial" charset="0"/>
              </a:rPr>
              <a:t>Se extiende de la toma/conector de telecomunicaciones o el final del sistema de cableado horizontal, hasta el equipo de la estación</a:t>
            </a:r>
            <a:r>
              <a:rPr lang="es-ES_tradnl" b="1" i="1">
                <a:solidFill>
                  <a:schemeClr val="tx2"/>
                </a:solidFill>
                <a:effectLst>
                  <a:outerShdw blurRad="38100" dist="38100" dir="2700000" algn="tl">
                    <a:srgbClr val="000000"/>
                  </a:outerShdw>
                </a:effectLst>
                <a:latin typeface="Arial" charset="0"/>
              </a:rPr>
              <a:t>.</a:t>
            </a:r>
          </a:p>
          <a:p>
            <a:pPr algn="just">
              <a:lnSpc>
                <a:spcPct val="80000"/>
              </a:lnSpc>
              <a:defRPr/>
            </a:pPr>
            <a:r>
              <a:rPr lang="es-AR" b="1" i="1">
                <a:solidFill>
                  <a:schemeClr val="tx2"/>
                </a:solidFill>
                <a:effectLst>
                  <a:outerShdw blurRad="38100" dist="38100" dir="2700000" algn="tl">
                    <a:srgbClr val="000000"/>
                  </a:outerShdw>
                </a:effectLst>
                <a:latin typeface="Arial" charset="0"/>
              </a:rPr>
              <a:t>El equipo de la estación puede incluir, pero no se limita a, teléfonos, terminales de datos y computadoras. </a:t>
            </a:r>
          </a:p>
          <a:p>
            <a:pPr algn="just">
              <a:lnSpc>
                <a:spcPct val="80000"/>
              </a:lnSpc>
              <a:defRPr/>
            </a:pPr>
            <a:r>
              <a:rPr lang="es-AR" b="1" i="1">
                <a:solidFill>
                  <a:schemeClr val="tx2"/>
                </a:solidFill>
                <a:effectLst>
                  <a:outerShdw blurRad="38100" dist="38100" dir="2700000" algn="tl">
                    <a:srgbClr val="000000"/>
                  </a:outerShdw>
                </a:effectLst>
                <a:latin typeface="Arial" charset="0"/>
              </a:rPr>
              <a:t>La longitud máxima del cable horizontal en el área de trabajo tiene una longitud máxima de 3 m. </a:t>
            </a:r>
          </a:p>
          <a:p>
            <a:pPr algn="just">
              <a:lnSpc>
                <a:spcPct val="80000"/>
              </a:lnSpc>
              <a:defRPr/>
            </a:pPr>
            <a:endParaRPr lang="es-ES_tradnl" b="1" i="1">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2209800" y="228600"/>
            <a:ext cx="5105400" cy="1219200"/>
          </a:xfrm>
          <a:solidFill>
            <a:schemeClr val="bg1"/>
          </a:solidFill>
          <a:ln w="76200">
            <a:solidFill>
              <a:schemeClr val="accent1"/>
            </a:solidFill>
          </a:ln>
        </p:spPr>
        <p:txBody>
          <a:bodyPr/>
          <a:lstStyle/>
          <a:p>
            <a:r>
              <a:rPr lang="es-ES_tradnl" sz="4800" i="1">
                <a:solidFill>
                  <a:schemeClr val="accent1"/>
                </a:solidFill>
                <a:latin typeface="Arial" pitchFamily="34" charset="0"/>
              </a:rPr>
              <a:t>Patch Cord</a:t>
            </a:r>
          </a:p>
        </p:txBody>
      </p:sp>
      <p:graphicFrame>
        <p:nvGraphicFramePr>
          <p:cNvPr id="197637" name="Object 1026"/>
          <p:cNvGraphicFramePr>
            <a:graphicFrameLocks noChangeAspect="1"/>
          </p:cNvGraphicFramePr>
          <p:nvPr/>
        </p:nvGraphicFramePr>
        <p:xfrm>
          <a:off x="7050088" y="4221163"/>
          <a:ext cx="2093912" cy="2286000"/>
        </p:xfrm>
        <a:graphic>
          <a:graphicData uri="http://schemas.openxmlformats.org/presentationml/2006/ole">
            <mc:AlternateContent xmlns:mc="http://schemas.openxmlformats.org/markup-compatibility/2006">
              <mc:Choice xmlns:v="urn:schemas-microsoft-com:vml" Requires="v">
                <p:oleObj spid="_x0000_s197667" name="Imagen de mapa de bits" r:id="rId4" imgW="2295238" imgH="1286055" progId="PBrush">
                  <p:embed/>
                </p:oleObj>
              </mc:Choice>
              <mc:Fallback>
                <p:oleObj name="Imagen de mapa de bits" r:id="rId4" imgW="2295238" imgH="1286055" progId="PBrush">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088" y="4221163"/>
                        <a:ext cx="2093912" cy="2286000"/>
                      </a:xfrm>
                      <a:prstGeom prst="rect">
                        <a:avLst/>
                      </a:prstGeom>
                      <a:noFill/>
                      <a:ln w="762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7638" name="Picture 7"/>
          <p:cNvPicPr>
            <a:picLocks noChangeAspect="1" noChangeArrowheads="1"/>
          </p:cNvPicPr>
          <p:nvPr/>
        </p:nvPicPr>
        <p:blipFill>
          <a:blip r:embed="rId6" cstate="print"/>
          <a:srcRect/>
          <a:stretch>
            <a:fillRect/>
          </a:stretch>
        </p:blipFill>
        <p:spPr bwMode="auto">
          <a:xfrm>
            <a:off x="7019925" y="1916113"/>
            <a:ext cx="2124075" cy="1987550"/>
          </a:xfrm>
          <a:prstGeom prst="rect">
            <a:avLst/>
          </a:prstGeom>
          <a:noFill/>
          <a:ln w="76200" algn="ctr">
            <a:solidFill>
              <a:schemeClr val="accent1"/>
            </a:solidFill>
            <a:miter lim="800000"/>
            <a:headEnd/>
            <a:tailEnd/>
          </a:ln>
          <a:effectLst/>
        </p:spPr>
      </p:pic>
      <p:sp>
        <p:nvSpPr>
          <p:cNvPr id="197639" name="Rectangle 9"/>
          <p:cNvSpPr>
            <a:spLocks noChangeArrowheads="1"/>
          </p:cNvSpPr>
          <p:nvPr/>
        </p:nvSpPr>
        <p:spPr bwMode="auto">
          <a:xfrm>
            <a:off x="2241550" y="2317750"/>
            <a:ext cx="9144000" cy="0"/>
          </a:xfrm>
          <a:prstGeom prst="rect">
            <a:avLst/>
          </a:prstGeom>
          <a:noFill/>
          <a:ln w="9525">
            <a:noFill/>
            <a:miter lim="800000"/>
            <a:headEnd/>
            <a:tailEnd/>
          </a:ln>
        </p:spPr>
        <p:txBody>
          <a:bodyPr>
            <a:spAutoFit/>
          </a:bodyPr>
          <a:lstStyle/>
          <a:p>
            <a:endParaRPr lang="es-ES"/>
          </a:p>
        </p:txBody>
      </p:sp>
      <p:pic>
        <p:nvPicPr>
          <p:cNvPr id="197641" name="Picture 9" descr="DSC00464"/>
          <p:cNvPicPr>
            <a:picLocks noChangeAspect="1" noChangeArrowheads="1"/>
          </p:cNvPicPr>
          <p:nvPr/>
        </p:nvPicPr>
        <p:blipFill>
          <a:blip r:embed="rId7" cstate="print"/>
          <a:srcRect t="7942"/>
          <a:stretch>
            <a:fillRect/>
          </a:stretch>
        </p:blipFill>
        <p:spPr bwMode="auto">
          <a:xfrm>
            <a:off x="250825" y="1844675"/>
            <a:ext cx="6337300" cy="4664075"/>
          </a:xfrm>
          <a:prstGeom prst="rect">
            <a:avLst/>
          </a:prstGeom>
          <a:noFill/>
          <a:ln w="76200" algn="ctr">
            <a:solidFill>
              <a:schemeClr val="accent1"/>
            </a:solid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000125" y="0"/>
            <a:ext cx="7839075" cy="11430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Áreas de Trabajo</a:t>
            </a:r>
          </a:p>
        </p:txBody>
      </p:sp>
      <p:sp>
        <p:nvSpPr>
          <p:cNvPr id="2" name="1 Marcador de contenido"/>
          <p:cNvSpPr>
            <a:spLocks noGrp="1"/>
          </p:cNvSpPr>
          <p:nvPr>
            <p:ph idx="1"/>
          </p:nvPr>
        </p:nvSpPr>
        <p:spPr/>
        <p:txBody>
          <a:bodyPr/>
          <a:lstStyle/>
          <a:p>
            <a:endParaRPr lang="es-ES"/>
          </a:p>
        </p:txBody>
      </p:sp>
      <p:pic>
        <p:nvPicPr>
          <p:cNvPr id="199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8496944" cy="5199484"/>
          </a:xfrm>
          <a:prstGeom prst="rect">
            <a:avLst/>
          </a:prstGeom>
          <a:solidFill>
            <a:srgbClr val="003366"/>
          </a:solidFill>
          <a:ln w="76200">
            <a:solidFill>
              <a:schemeClr val="accent1">
                <a:lumMod val="75000"/>
              </a:schemeClr>
            </a:solidFill>
            <a:miter lim="800000"/>
            <a:headEnd/>
            <a:tailEnd/>
          </a:ln>
          <a:extLst/>
        </p:spPr>
      </p:pic>
    </p:spTree>
    <p:extLst>
      <p:ext uri="{BB962C8B-B14F-4D97-AF65-F5344CB8AC3E}">
        <p14:creationId xmlns:p14="http://schemas.microsoft.com/office/powerpoint/2010/main" val="856663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000125" y="0"/>
            <a:ext cx="7839075" cy="11430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Áreas de Trabajo - </a:t>
            </a:r>
            <a:r>
              <a:rPr lang="es-ES_tradnl" sz="3600" b="1" i="1">
                <a:effectLst>
                  <a:outerShdw blurRad="38100" dist="38100" dir="2700000" algn="tl">
                    <a:srgbClr val="000000"/>
                  </a:outerShdw>
                </a:effectLst>
                <a:latin typeface="Arial" charset="0"/>
              </a:rPr>
              <a:t>Pentascanner</a:t>
            </a:r>
          </a:p>
        </p:txBody>
      </p:sp>
      <p:pic>
        <p:nvPicPr>
          <p:cNvPr id="200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12776"/>
            <a:ext cx="8856984" cy="3240360"/>
          </a:xfrm>
          <a:prstGeom prst="rect">
            <a:avLst/>
          </a:prstGeom>
          <a:solidFill>
            <a:srgbClr val="003366"/>
          </a:solidFill>
          <a:ln w="76200">
            <a:solidFill>
              <a:schemeClr val="accent1">
                <a:lumMod val="75000"/>
              </a:schemeClr>
            </a:solidFill>
            <a:miter lim="800000"/>
            <a:headEnd/>
            <a:tailEnd/>
          </a:ln>
          <a:extLst/>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 y="4718441"/>
            <a:ext cx="2532233" cy="1947689"/>
          </a:xfrm>
          <a:prstGeom prst="rect">
            <a:avLst/>
          </a:prstGeom>
          <a:solidFill>
            <a:srgbClr val="003366"/>
          </a:solidFill>
          <a:ln w="76200">
            <a:solidFill>
              <a:schemeClr val="accent1">
                <a:lumMod val="75000"/>
              </a:schemeClr>
            </a:solidFill>
            <a:miter lim="800000"/>
            <a:headEnd/>
            <a:tailEnd/>
          </a:ln>
        </p:spPr>
      </p:pic>
      <p:pic>
        <p:nvPicPr>
          <p:cNvPr id="2007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470" y="4718442"/>
            <a:ext cx="6360018" cy="1947689"/>
          </a:xfrm>
          <a:prstGeom prst="rect">
            <a:avLst/>
          </a:prstGeom>
          <a:solidFill>
            <a:srgbClr val="003366"/>
          </a:solidFill>
          <a:ln w="76200">
            <a:solidFill>
              <a:schemeClr val="accent1">
                <a:lumMod val="75000"/>
              </a:schemeClr>
            </a:solidFill>
            <a:miter lim="800000"/>
            <a:headEnd/>
            <a:tailEnd/>
          </a:ln>
          <a:extLst/>
        </p:spPr>
      </p:pic>
    </p:spTree>
    <p:extLst>
      <p:ext uri="{BB962C8B-B14F-4D97-AF65-F5344CB8AC3E}">
        <p14:creationId xmlns:p14="http://schemas.microsoft.com/office/powerpoint/2010/main" val="5733729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8964613" cy="1143000"/>
          </a:xfrm>
          <a:solidFill>
            <a:srgbClr val="003366"/>
          </a:solidFill>
          <a:ln cap="flat" algn="ctr">
            <a:solidFill>
              <a:schemeClr val="tx1"/>
            </a:solidFill>
          </a:ln>
        </p:spPr>
        <p:txBody>
          <a:bodyPr/>
          <a:lstStyle/>
          <a:p>
            <a:pPr>
              <a:defRPr/>
            </a:pPr>
            <a:r>
              <a:rPr lang="es-AR" sz="3600" b="1" i="1">
                <a:effectLst>
                  <a:outerShdw blurRad="38100" dist="38100" dir="2700000" algn="tl">
                    <a:srgbClr val="000000"/>
                  </a:outerShdw>
                </a:effectLst>
                <a:latin typeface="Arial" charset="0"/>
              </a:rPr>
              <a:t>Sistema de puesta a tierra y puenteado</a:t>
            </a:r>
            <a:endParaRPr lang="es-ES" sz="3600" b="1" i="1">
              <a:effectLst>
                <a:outerShdw blurRad="38100" dist="38100" dir="2700000" algn="tl">
                  <a:srgbClr val="000000"/>
                </a:outerShdw>
              </a:effectLst>
              <a:latin typeface="Arial" charset="0"/>
            </a:endParaRPr>
          </a:p>
        </p:txBody>
      </p:sp>
      <p:sp>
        <p:nvSpPr>
          <p:cNvPr id="353283" name="Rectangle 3"/>
          <p:cNvSpPr>
            <a:spLocks noGrp="1" noChangeArrowheads="1"/>
          </p:cNvSpPr>
          <p:nvPr>
            <p:ph type="body" idx="1"/>
          </p:nvPr>
        </p:nvSpPr>
        <p:spPr>
          <a:xfrm>
            <a:off x="0" y="1125538"/>
            <a:ext cx="8964613" cy="5399087"/>
          </a:xfrm>
          <a:solidFill>
            <a:srgbClr val="003366"/>
          </a:solidFill>
          <a:ln w="38100" cap="flat" algn="ctr">
            <a:solidFill>
              <a:schemeClr val="tx1"/>
            </a:solidFill>
          </a:ln>
        </p:spPr>
        <p:txBody>
          <a:bodyPr/>
          <a:lstStyle/>
          <a:p>
            <a:pPr>
              <a:defRPr/>
            </a:pPr>
            <a:r>
              <a:rPr lang="es-AR" sz="2600" b="1" i="1">
                <a:solidFill>
                  <a:schemeClr val="tx2"/>
                </a:solidFill>
                <a:effectLst>
                  <a:outerShdw blurRad="38100" dist="38100" dir="2700000" algn="tl">
                    <a:srgbClr val="000000"/>
                  </a:outerShdw>
                </a:effectLst>
                <a:latin typeface="Arial" charset="0"/>
              </a:rPr>
              <a:t>Componente importante de cualquier sistema de cableado estructurado (Estándar  ANSI/TIA/EIA-607). </a:t>
            </a:r>
          </a:p>
          <a:p>
            <a:pPr>
              <a:defRPr/>
            </a:pPr>
            <a:r>
              <a:rPr lang="es-AR" sz="2600" b="1" i="1">
                <a:solidFill>
                  <a:schemeClr val="tx2"/>
                </a:solidFill>
                <a:effectLst>
                  <a:outerShdw blurRad="38100" dist="38100" dir="2700000" algn="tl">
                    <a:srgbClr val="000000"/>
                  </a:outerShdw>
                </a:effectLst>
                <a:latin typeface="Arial" charset="0"/>
              </a:rPr>
              <a:t>Jabalinas de cobre,  puesta a tierra menor a 0.5 ohm.</a:t>
            </a:r>
          </a:p>
          <a:p>
            <a:pPr>
              <a:defRPr/>
            </a:pPr>
            <a:r>
              <a:rPr lang="es-AR" sz="2600" b="1" i="1">
                <a:solidFill>
                  <a:schemeClr val="tx2"/>
                </a:solidFill>
                <a:effectLst>
                  <a:outerShdw blurRad="38100" dist="38100" dir="2700000" algn="tl">
                    <a:srgbClr val="000000"/>
                  </a:outerShdw>
                </a:effectLst>
                <a:latin typeface="Arial" charset="0"/>
              </a:rPr>
              <a:t>Los gabinetes deberán disponer de una toma de tierra, conectada a la tierra general de la instalación eléctrica, para efectuar las conexiones de todo equipamiento. </a:t>
            </a:r>
          </a:p>
          <a:p>
            <a:pPr>
              <a:defRPr/>
            </a:pPr>
            <a:r>
              <a:rPr lang="es-AR" sz="2600" b="1" i="1">
                <a:solidFill>
                  <a:schemeClr val="tx2"/>
                </a:solidFill>
                <a:effectLst>
                  <a:outerShdw blurRad="38100" dist="38100" dir="2700000" algn="tl">
                    <a:srgbClr val="000000"/>
                  </a:outerShdw>
                </a:effectLst>
                <a:latin typeface="Arial" charset="0"/>
              </a:rPr>
              <a:t>El conducto de tierra no siempre se halla indicado en planos y puede ser único para ramales o circuitos que pasen por las mismas cajas, conductos ó bandejas.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4213" y="0"/>
            <a:ext cx="7772400" cy="1143000"/>
          </a:xfrm>
          <a:solidFill>
            <a:srgbClr val="003366"/>
          </a:solidFill>
          <a:ln cap="flat" algn="ctr">
            <a:solidFill>
              <a:schemeClr val="tx1"/>
            </a:solidFill>
          </a:ln>
        </p:spPr>
        <p:txBody>
          <a:bodyPr/>
          <a:lstStyle/>
          <a:p>
            <a:pPr>
              <a:defRPr/>
            </a:pPr>
            <a:r>
              <a:rPr lang="es-AR" sz="3600" b="1" i="1">
                <a:effectLst>
                  <a:outerShdw blurRad="38100" dist="38100" dir="2700000" algn="tl">
                    <a:srgbClr val="000000"/>
                  </a:outerShdw>
                </a:effectLst>
                <a:latin typeface="Arial" charset="0"/>
              </a:rPr>
              <a:t>Sistema de puesta a tierra y puenteado</a:t>
            </a:r>
            <a:endParaRPr lang="es-ES" sz="3600" b="1" i="1">
              <a:effectLst>
                <a:outerShdw blurRad="38100" dist="38100" dir="2700000" algn="tl">
                  <a:srgbClr val="000000"/>
                </a:outerShdw>
              </a:effectLst>
              <a:latin typeface="Arial" charset="0"/>
            </a:endParaRPr>
          </a:p>
        </p:txBody>
      </p:sp>
      <p:sp>
        <p:nvSpPr>
          <p:cNvPr id="355331" name="Rectangle 3"/>
          <p:cNvSpPr>
            <a:spLocks noGrp="1" noChangeArrowheads="1"/>
          </p:cNvSpPr>
          <p:nvPr>
            <p:ph type="body" idx="1"/>
          </p:nvPr>
        </p:nvSpPr>
        <p:spPr>
          <a:xfrm>
            <a:off x="0" y="1196975"/>
            <a:ext cx="9144000" cy="5472113"/>
          </a:xfrm>
          <a:solidFill>
            <a:srgbClr val="003366"/>
          </a:solidFill>
          <a:ln w="38100" cap="flat" algn="ctr">
            <a:solidFill>
              <a:schemeClr val="tx1"/>
            </a:solidFill>
          </a:ln>
        </p:spPr>
        <p:txBody>
          <a:bodyPr/>
          <a:lstStyle/>
          <a:p>
            <a:pPr>
              <a:defRPr/>
            </a:pPr>
            <a:r>
              <a:rPr lang="es-AR" sz="2500" b="1" i="1">
                <a:solidFill>
                  <a:schemeClr val="tx2"/>
                </a:solidFill>
                <a:effectLst>
                  <a:outerShdw blurRad="38100" dist="38100" dir="2700000" algn="tl">
                    <a:srgbClr val="000000"/>
                  </a:outerShdw>
                </a:effectLst>
                <a:latin typeface="Arial" charset="0"/>
              </a:rPr>
              <a:t>Los cables de tierra serán puestos a tierra en el subsuelo. </a:t>
            </a:r>
          </a:p>
          <a:p>
            <a:pPr>
              <a:defRPr/>
            </a:pPr>
            <a:r>
              <a:rPr lang="es-AR" sz="2500" b="1" i="1">
                <a:solidFill>
                  <a:schemeClr val="tx2"/>
                </a:solidFill>
                <a:effectLst>
                  <a:outerShdw blurRad="38100" dist="38100" dir="2700000" algn="tl">
                    <a:srgbClr val="000000"/>
                  </a:outerShdw>
                </a:effectLst>
                <a:latin typeface="Arial" charset="0"/>
              </a:rPr>
              <a:t>Se instalará una puesta de tierra para uso exclusivo de la red eléctrica. </a:t>
            </a:r>
          </a:p>
          <a:p>
            <a:pPr>
              <a:defRPr/>
            </a:pPr>
            <a:r>
              <a:rPr lang="es-AR" sz="2500" b="1" i="1">
                <a:solidFill>
                  <a:schemeClr val="tx2"/>
                </a:solidFill>
                <a:effectLst>
                  <a:outerShdw blurRad="38100" dist="38100" dir="2700000" algn="tl">
                    <a:srgbClr val="000000"/>
                  </a:outerShdw>
                </a:effectLst>
                <a:latin typeface="Arial" charset="0"/>
              </a:rPr>
              <a:t>Las salidas eléctricas para computadoras deben ser polarizadas y llevadas a una tierra común.</a:t>
            </a:r>
          </a:p>
          <a:p>
            <a:pPr>
              <a:defRPr/>
            </a:pPr>
            <a:r>
              <a:rPr lang="es-AR" sz="2500" b="1" i="1">
                <a:solidFill>
                  <a:schemeClr val="tx2"/>
                </a:solidFill>
                <a:effectLst>
                  <a:outerShdw blurRad="38100" dist="38100" dir="2700000" algn="tl">
                    <a:srgbClr val="000000"/>
                  </a:outerShdw>
                </a:effectLst>
                <a:latin typeface="Arial" charset="0"/>
              </a:rPr>
              <a:t>Los equipos de comunicaciones y computadoras deben de estar conectados a UPSs para evitar perdidas de información.</a:t>
            </a:r>
          </a:p>
          <a:p>
            <a:pPr>
              <a:defRPr/>
            </a:pPr>
            <a:r>
              <a:rPr lang="es-AR" sz="2500" b="1" i="1">
                <a:solidFill>
                  <a:schemeClr val="tx2"/>
                </a:solidFill>
                <a:effectLst>
                  <a:outerShdw blurRad="38100" dist="38100" dir="2700000" algn="tl">
                    <a:srgbClr val="000000"/>
                  </a:outerShdw>
                </a:effectLst>
                <a:latin typeface="Arial" charset="0"/>
              </a:rPr>
              <a:t>Los componentes metálicos tanto de la estructura como del mismo cableado deben ser debidamente llevados a tierra para evitar descargas por acumulación de estática.</a:t>
            </a:r>
            <a:endParaRPr lang="es-ES" sz="2500" b="1" i="1">
              <a:solidFill>
                <a:schemeClr val="tx2"/>
              </a:solidFill>
              <a:effectLst>
                <a:outerShdw blurRad="38100" dist="38100" dir="2700000" algn="tl">
                  <a:srgbClr val="000000"/>
                </a:outerShdw>
              </a:effectLst>
              <a:latin typeface="Arial" charset="0"/>
            </a:endParaRPr>
          </a:p>
          <a:p>
            <a:pPr>
              <a:lnSpc>
                <a:spcPct val="150000"/>
              </a:lnSpc>
              <a:defRPr/>
            </a:pPr>
            <a:endParaRPr lang="es-ES" sz="2500" b="1" i="1">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4213" y="0"/>
            <a:ext cx="7772400" cy="1143000"/>
          </a:xfrm>
          <a:solidFill>
            <a:srgbClr val="003366"/>
          </a:solidFill>
          <a:ln cap="flat" algn="ctr">
            <a:solidFill>
              <a:schemeClr val="tx1"/>
            </a:solidFill>
          </a:ln>
        </p:spPr>
        <p:txBody>
          <a:bodyPr/>
          <a:lstStyle/>
          <a:p>
            <a:pPr>
              <a:defRPr/>
            </a:pPr>
            <a:r>
              <a:rPr lang="es-ES" sz="3600" b="1" i="1">
                <a:effectLst>
                  <a:outerShdw blurRad="38100" dist="38100" dir="2700000" algn="tl">
                    <a:srgbClr val="000000"/>
                  </a:outerShdw>
                </a:effectLst>
                <a:latin typeface="Arial" charset="0"/>
              </a:rPr>
              <a:t>Administración del sistema de cableado</a:t>
            </a:r>
          </a:p>
        </p:txBody>
      </p:sp>
      <p:sp>
        <p:nvSpPr>
          <p:cNvPr id="359427" name="Rectangle 3"/>
          <p:cNvSpPr>
            <a:spLocks noGrp="1" noChangeArrowheads="1"/>
          </p:cNvSpPr>
          <p:nvPr>
            <p:ph type="body" idx="1"/>
          </p:nvPr>
        </p:nvSpPr>
        <p:spPr>
          <a:xfrm>
            <a:off x="0" y="1196975"/>
            <a:ext cx="9144000" cy="5472113"/>
          </a:xfrm>
          <a:solidFill>
            <a:srgbClr val="003366"/>
          </a:solidFill>
          <a:ln w="38100" cap="flat" algn="ctr">
            <a:solidFill>
              <a:schemeClr val="tx1"/>
            </a:solidFill>
          </a:ln>
        </p:spPr>
        <p:txBody>
          <a:bodyPr/>
          <a:lstStyle/>
          <a:p>
            <a:pPr>
              <a:defRPr/>
            </a:pPr>
            <a:r>
              <a:rPr lang="es-ES" sz="2300" b="1" i="1">
                <a:solidFill>
                  <a:schemeClr val="tx2"/>
                </a:solidFill>
                <a:effectLst>
                  <a:outerShdw blurRad="38100" dist="38100" dir="2700000" algn="tl">
                    <a:srgbClr val="000000"/>
                  </a:outerShdw>
                </a:effectLst>
                <a:latin typeface="Arial" charset="0"/>
              </a:rPr>
              <a:t>Componente de la máxima importancia para la operación y el mantenimiento de los sistemas de telecomunicaciones. </a:t>
            </a:r>
          </a:p>
          <a:p>
            <a:pPr>
              <a:defRPr/>
            </a:pPr>
            <a:r>
              <a:rPr lang="es-ES" sz="2300" b="1" i="1">
                <a:solidFill>
                  <a:schemeClr val="tx2"/>
                </a:solidFill>
                <a:effectLst>
                  <a:outerShdw blurRad="38100" dist="38100" dir="2700000" algn="tl">
                    <a:srgbClr val="000000"/>
                  </a:outerShdw>
                </a:effectLst>
                <a:latin typeface="Arial" charset="0"/>
              </a:rPr>
              <a:t>La norma TIA/EIA 606 proporciona una guía que puede ser de utilidad para la ejecución de la administración de los sistemas de cableado. </a:t>
            </a:r>
          </a:p>
          <a:p>
            <a:pPr>
              <a:defRPr/>
            </a:pPr>
            <a:r>
              <a:rPr lang="es-ES" sz="2300" b="1" i="1">
                <a:solidFill>
                  <a:schemeClr val="tx2"/>
                </a:solidFill>
                <a:effectLst>
                  <a:outerShdw blurRad="38100" dist="38100" dir="2700000" algn="tl">
                    <a:srgbClr val="000000"/>
                  </a:outerShdw>
                </a:effectLst>
                <a:latin typeface="Arial" charset="0"/>
              </a:rPr>
              <a:t>Incluye la documentación de los cables, terminaciones de los mismos, cruzadas, paneles de “patcheo”, armarios de telecomunicaciones y otros espacios. </a:t>
            </a:r>
          </a:p>
          <a:p>
            <a:pPr>
              <a:defRPr/>
            </a:pPr>
            <a:r>
              <a:rPr lang="es-ES" sz="2300" b="1" i="1">
                <a:solidFill>
                  <a:schemeClr val="tx2"/>
                </a:solidFill>
                <a:effectLst>
                  <a:outerShdw blurRad="38100" dist="38100" dir="2700000" algn="tl">
                    <a:srgbClr val="000000"/>
                  </a:outerShdw>
                </a:effectLst>
                <a:latin typeface="Arial" charset="0"/>
              </a:rPr>
              <a:t>Puede ser sobre papel, pero es aconsejable la utilización de sistemas basados en computadoras. </a:t>
            </a:r>
          </a:p>
          <a:p>
            <a:pPr>
              <a:defRPr/>
            </a:pPr>
            <a:r>
              <a:rPr lang="es-ES" sz="2300" b="1" i="1">
                <a:solidFill>
                  <a:schemeClr val="tx2"/>
                </a:solidFill>
                <a:effectLst>
                  <a:outerShdw blurRad="38100" dist="38100" dir="2700000" algn="tl">
                    <a:srgbClr val="000000"/>
                  </a:outerShdw>
                </a:effectLst>
                <a:latin typeface="Arial" charset="0"/>
              </a:rPr>
              <a:t>Documentación actualizada, y  actualizable dada la gran variabilidad de las instalaciones debido a mudanzas, incorporación de nuevos servicios, expansión de los existentes, etc.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a:xfrm>
            <a:off x="1187450" y="0"/>
            <a:ext cx="7461250" cy="1143000"/>
          </a:xfrm>
          <a:solidFill>
            <a:srgbClr val="003366"/>
          </a:solidFill>
          <a:ln w="76200" cap="flat" algn="ctr">
            <a:solidFill>
              <a:schemeClr val="tx1"/>
            </a:solidFill>
          </a:ln>
        </p:spPr>
        <p:txBody>
          <a:bodyPr/>
          <a:lstStyle/>
          <a:p>
            <a:r>
              <a:rPr lang="es-AR" sz="3600" b="1" i="1">
                <a:effectLst>
                  <a:outerShdw blurRad="38100" dist="38100" dir="2700000" algn="tl">
                    <a:srgbClr val="000000"/>
                  </a:outerShdw>
                </a:effectLst>
                <a:latin typeface="Arial" pitchFamily="34" charset="0"/>
              </a:rPr>
              <a:t>Cableado Ethernet</a:t>
            </a:r>
            <a:endParaRPr lang="en-US" sz="3600" b="1" i="1">
              <a:effectLst>
                <a:outerShdw blurRad="38100" dist="38100" dir="2700000" algn="tl">
                  <a:srgbClr val="000000"/>
                </a:outerShdw>
              </a:effectLst>
              <a:latin typeface="Arial" pitchFamily="34" charset="0"/>
            </a:endParaRPr>
          </a:p>
        </p:txBody>
      </p:sp>
      <p:graphicFrame>
        <p:nvGraphicFramePr>
          <p:cNvPr id="194639" name="Group 79"/>
          <p:cNvGraphicFramePr>
            <a:graphicFrameLocks noGrp="1"/>
          </p:cNvGraphicFramePr>
          <p:nvPr/>
        </p:nvGraphicFramePr>
        <p:xfrm>
          <a:off x="287338" y="1844675"/>
          <a:ext cx="2239962"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7">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graphicFrame>
        <p:nvGraphicFramePr>
          <p:cNvPr id="194640" name="Group 80"/>
          <p:cNvGraphicFramePr>
            <a:graphicFrameLocks noGrp="1"/>
          </p:cNvGraphicFramePr>
          <p:nvPr/>
        </p:nvGraphicFramePr>
        <p:xfrm>
          <a:off x="4067175" y="1844675"/>
          <a:ext cx="2239963"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8">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194627" name="TextBox 8"/>
          <p:cNvSpPr txBox="1">
            <a:spLocks noChangeArrowheads="1"/>
          </p:cNvSpPr>
          <p:nvPr/>
        </p:nvSpPr>
        <p:spPr bwMode="auto">
          <a:xfrm>
            <a:off x="581025" y="1471613"/>
            <a:ext cx="1528763"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TIA/EIA-568-A</a:t>
            </a:r>
            <a:endParaRPr lang="en-US" sz="1800" b="1">
              <a:latin typeface="Calibri" pitchFamily="34" charset="0"/>
            </a:endParaRPr>
          </a:p>
        </p:txBody>
      </p:sp>
      <p:sp>
        <p:nvSpPr>
          <p:cNvPr id="194628" name="TextBox 9"/>
          <p:cNvSpPr txBox="1">
            <a:spLocks noChangeArrowheads="1"/>
          </p:cNvSpPr>
          <p:nvPr/>
        </p:nvSpPr>
        <p:spPr bwMode="auto">
          <a:xfrm>
            <a:off x="4470400" y="1471613"/>
            <a:ext cx="1519238"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TIA/EIA-568-B</a:t>
            </a:r>
            <a:endParaRPr lang="en-US" sz="1800" b="1">
              <a:latin typeface="Calibri" pitchFamily="34" charset="0"/>
            </a:endParaRPr>
          </a:p>
        </p:txBody>
      </p:sp>
      <p:cxnSp>
        <p:nvCxnSpPr>
          <p:cNvPr id="12" name="Straight Arrow Connector 11"/>
          <p:cNvCxnSpPr>
            <a:cxnSpLocks noChangeShapeType="1"/>
          </p:cNvCxnSpPr>
          <p:nvPr/>
        </p:nvCxnSpPr>
        <p:spPr bwMode="auto">
          <a:xfrm>
            <a:off x="2497138" y="2378075"/>
            <a:ext cx="1600200" cy="838200"/>
          </a:xfrm>
          <a:prstGeom prst="straightConnector1">
            <a:avLst/>
          </a:prstGeom>
          <a:noFill/>
          <a:ln w="76200" algn="ctr">
            <a:solidFill>
              <a:schemeClr val="tx1"/>
            </a:solidFill>
            <a:round/>
            <a:headEnd/>
            <a:tailEnd type="arrow" w="med" len="med"/>
          </a:ln>
          <a:effectLst/>
        </p:spPr>
      </p:cxnSp>
      <p:cxnSp>
        <p:nvCxnSpPr>
          <p:cNvPr id="16" name="Straight Arrow Connector 15"/>
          <p:cNvCxnSpPr>
            <a:cxnSpLocks noChangeShapeType="1"/>
          </p:cNvCxnSpPr>
          <p:nvPr/>
        </p:nvCxnSpPr>
        <p:spPr bwMode="auto">
          <a:xfrm>
            <a:off x="2497138" y="2759075"/>
            <a:ext cx="1600200" cy="1524000"/>
          </a:xfrm>
          <a:prstGeom prst="straightConnector1">
            <a:avLst/>
          </a:prstGeom>
          <a:noFill/>
          <a:ln w="76200" algn="ctr">
            <a:solidFill>
              <a:schemeClr val="tx1"/>
            </a:solidFill>
            <a:round/>
            <a:headEnd/>
            <a:tailEnd type="arrow" w="med" len="med"/>
          </a:ln>
          <a:effectLst/>
        </p:spPr>
      </p:cxnSp>
      <p:sp>
        <p:nvSpPr>
          <p:cNvPr id="194631" name="TextBox 28"/>
          <p:cNvSpPr txBox="1">
            <a:spLocks noChangeArrowheads="1"/>
          </p:cNvSpPr>
          <p:nvPr/>
        </p:nvSpPr>
        <p:spPr bwMode="auto">
          <a:xfrm>
            <a:off x="250825" y="5949950"/>
            <a:ext cx="8443913" cy="641350"/>
          </a:xfrm>
          <a:prstGeom prst="rect">
            <a:avLst/>
          </a:prstGeom>
          <a:solidFill>
            <a:srgbClr val="003366"/>
          </a:solidFill>
          <a:ln w="76200" algn="ctr">
            <a:solidFill>
              <a:schemeClr val="hlink"/>
            </a:solidFill>
            <a:miter lim="800000"/>
            <a:headEnd/>
            <a:tailEnd/>
          </a:ln>
          <a:effectLst/>
        </p:spPr>
        <p:txBody>
          <a:bodyPr anchor="ctr"/>
          <a:lstStyle/>
          <a:p>
            <a:pPr eaLnBrk="1" hangingPunct="1"/>
            <a:r>
              <a:rPr lang="es-AR" sz="1800">
                <a:latin typeface="Calibri" pitchFamily="34" charset="0"/>
              </a:rPr>
              <a:t>Nota: 10/100BaseT utilizan solo dos pares, mientras que 1000BaseT usa los 4 pares en forma bidireccional</a:t>
            </a:r>
            <a:endParaRPr lang="en-US" sz="1800">
              <a:latin typeface="Calibri" pitchFamily="34" charset="0"/>
            </a:endParaRPr>
          </a:p>
        </p:txBody>
      </p:sp>
      <p:cxnSp>
        <p:nvCxnSpPr>
          <p:cNvPr id="31" name="Straight Arrow Connector 30"/>
          <p:cNvCxnSpPr>
            <a:cxnSpLocks noChangeShapeType="1"/>
          </p:cNvCxnSpPr>
          <p:nvPr/>
        </p:nvCxnSpPr>
        <p:spPr bwMode="auto">
          <a:xfrm rot="10800000" flipV="1">
            <a:off x="2497138" y="2378075"/>
            <a:ext cx="1600200" cy="838200"/>
          </a:xfrm>
          <a:prstGeom prst="straightConnector1">
            <a:avLst/>
          </a:prstGeom>
          <a:noFill/>
          <a:ln w="76200" algn="ctr">
            <a:solidFill>
              <a:schemeClr val="tx1"/>
            </a:solidFill>
            <a:round/>
            <a:headEnd/>
            <a:tailEnd type="arrow" w="med" len="med"/>
          </a:ln>
        </p:spPr>
      </p:cxnSp>
      <p:cxnSp>
        <p:nvCxnSpPr>
          <p:cNvPr id="33" name="Straight Arrow Connector 32"/>
          <p:cNvCxnSpPr>
            <a:cxnSpLocks noChangeShapeType="1"/>
          </p:cNvCxnSpPr>
          <p:nvPr/>
        </p:nvCxnSpPr>
        <p:spPr bwMode="auto">
          <a:xfrm rot="10800000" flipV="1">
            <a:off x="2497138" y="2835275"/>
            <a:ext cx="1600200" cy="1447800"/>
          </a:xfrm>
          <a:prstGeom prst="straightConnector1">
            <a:avLst/>
          </a:prstGeom>
          <a:noFill/>
          <a:ln w="76200" algn="ctr">
            <a:solidFill>
              <a:schemeClr val="tx1"/>
            </a:solidFill>
            <a:round/>
            <a:headEnd/>
            <a:tailEnd type="arrow" w="med" len="med"/>
          </a:ln>
          <a:effectLst/>
        </p:spPr>
      </p:cxnSp>
      <p:cxnSp>
        <p:nvCxnSpPr>
          <p:cNvPr id="35" name="Straight Arrow Connector 34"/>
          <p:cNvCxnSpPr>
            <a:cxnSpLocks noChangeShapeType="1"/>
          </p:cNvCxnSpPr>
          <p:nvPr/>
        </p:nvCxnSpPr>
        <p:spPr bwMode="auto">
          <a:xfrm>
            <a:off x="2497138" y="3521075"/>
            <a:ext cx="1600200" cy="1588"/>
          </a:xfrm>
          <a:prstGeom prst="straightConnector1">
            <a:avLst/>
          </a:prstGeom>
          <a:noFill/>
          <a:ln w="76200" algn="ctr">
            <a:solidFill>
              <a:schemeClr val="tx1"/>
            </a:solidFill>
            <a:round/>
            <a:headEnd/>
            <a:tailEnd type="arrow" w="med" len="med"/>
          </a:ln>
          <a:effectLst/>
        </p:spPr>
      </p:cxnSp>
      <p:cxnSp>
        <p:nvCxnSpPr>
          <p:cNvPr id="36" name="Straight Arrow Connector 35"/>
          <p:cNvCxnSpPr>
            <a:cxnSpLocks noChangeShapeType="1"/>
          </p:cNvCxnSpPr>
          <p:nvPr/>
        </p:nvCxnSpPr>
        <p:spPr bwMode="auto">
          <a:xfrm>
            <a:off x="2497138" y="3902075"/>
            <a:ext cx="1600200" cy="1588"/>
          </a:xfrm>
          <a:prstGeom prst="straightConnector1">
            <a:avLst/>
          </a:prstGeom>
          <a:noFill/>
          <a:ln w="76200" algn="ctr">
            <a:solidFill>
              <a:schemeClr val="tx1"/>
            </a:solidFill>
            <a:round/>
            <a:headEnd/>
            <a:tailEnd type="arrow" w="med" len="med"/>
          </a:ln>
          <a:effectLst/>
        </p:spPr>
      </p:cxnSp>
      <p:cxnSp>
        <p:nvCxnSpPr>
          <p:cNvPr id="37" name="Straight Arrow Connector 36"/>
          <p:cNvCxnSpPr>
            <a:cxnSpLocks noChangeShapeType="1"/>
          </p:cNvCxnSpPr>
          <p:nvPr/>
        </p:nvCxnSpPr>
        <p:spPr bwMode="auto">
          <a:xfrm>
            <a:off x="2497138" y="4664075"/>
            <a:ext cx="1600200" cy="1588"/>
          </a:xfrm>
          <a:prstGeom prst="straightConnector1">
            <a:avLst/>
          </a:prstGeom>
          <a:noFill/>
          <a:ln w="76200" algn="ctr">
            <a:solidFill>
              <a:schemeClr val="tx1"/>
            </a:solidFill>
            <a:round/>
            <a:headEnd/>
            <a:tailEnd type="arrow" w="med" len="med"/>
          </a:ln>
          <a:effectLst/>
        </p:spPr>
      </p:cxnSp>
      <p:cxnSp>
        <p:nvCxnSpPr>
          <p:cNvPr id="38" name="Straight Arrow Connector 37"/>
          <p:cNvCxnSpPr>
            <a:cxnSpLocks noChangeShapeType="1"/>
          </p:cNvCxnSpPr>
          <p:nvPr/>
        </p:nvCxnSpPr>
        <p:spPr bwMode="auto">
          <a:xfrm>
            <a:off x="2497138" y="4968875"/>
            <a:ext cx="1600200" cy="1588"/>
          </a:xfrm>
          <a:prstGeom prst="straightConnector1">
            <a:avLst/>
          </a:prstGeom>
          <a:noFill/>
          <a:ln w="76200" algn="ctr">
            <a:solidFill>
              <a:schemeClr val="tx1"/>
            </a:solidFill>
            <a:round/>
            <a:headEnd/>
            <a:tailEnd type="arrow" w="med" len="med"/>
          </a:ln>
          <a:effectLst/>
        </p:spPr>
      </p:cxnSp>
      <p:pic>
        <p:nvPicPr>
          <p:cNvPr id="194638" name="Picture 2" descr="http://upload.wikimedia.org/wikipedia/commons/thumb/3/36/Rj45plug-8p8c.png/240px-Rj45plug-8p8c.png">
            <a:hlinkClick r:id="rId2" tooltip="8P8C modular plug pin positioning"/>
          </p:cNvPr>
          <p:cNvPicPr>
            <a:picLocks noChangeAspect="1" noChangeArrowheads="1"/>
          </p:cNvPicPr>
          <p:nvPr/>
        </p:nvPicPr>
        <p:blipFill>
          <a:blip r:embed="rId3" cstate="print"/>
          <a:srcRect/>
          <a:stretch>
            <a:fillRect/>
          </a:stretch>
        </p:blipFill>
        <p:spPr bwMode="auto">
          <a:xfrm>
            <a:off x="6659563" y="1341438"/>
            <a:ext cx="2286000" cy="1944687"/>
          </a:xfrm>
          <a:prstGeom prst="rect">
            <a:avLst/>
          </a:prstGeom>
          <a:solidFill>
            <a:srgbClr val="003366"/>
          </a:solidFill>
          <a:ln w="76200" algn="ctr">
            <a:solidFill>
              <a:schemeClr val="hlink"/>
            </a:solidFill>
            <a:miter lim="800000"/>
            <a:headEnd/>
            <a:tailEnd/>
          </a:ln>
          <a:effectLst/>
        </p:spPr>
      </p:pic>
      <p:pic>
        <p:nvPicPr>
          <p:cNvPr id="194641" name="Picture 81" descr="DSC00406"/>
          <p:cNvPicPr>
            <a:picLocks noChangeAspect="1" noChangeArrowheads="1"/>
          </p:cNvPicPr>
          <p:nvPr/>
        </p:nvPicPr>
        <p:blipFill>
          <a:blip r:embed="rId4" cstate="print"/>
          <a:srcRect/>
          <a:stretch>
            <a:fillRect/>
          </a:stretch>
        </p:blipFill>
        <p:spPr bwMode="auto">
          <a:xfrm>
            <a:off x="6588125" y="3573463"/>
            <a:ext cx="2376488" cy="1728787"/>
          </a:xfrm>
          <a:prstGeom prst="rect">
            <a:avLst/>
          </a:prstGeom>
          <a:solidFill>
            <a:srgbClr val="003366"/>
          </a:solidFill>
          <a:ln w="76200" algn="ctr">
            <a:solidFill>
              <a:schemeClr val="hlink"/>
            </a:solid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5800" y="0"/>
            <a:ext cx="7772400" cy="13716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ASIGNACION DE PARES EN CONECTORES RJ45 </a:t>
            </a:r>
          </a:p>
        </p:txBody>
      </p:sp>
      <p:pic>
        <p:nvPicPr>
          <p:cNvPr id="13317" name="Picture 3" descr="utppinout"/>
          <p:cNvPicPr>
            <a:picLocks noChangeAspect="1" noChangeArrowheads="1"/>
          </p:cNvPicPr>
          <p:nvPr/>
        </p:nvPicPr>
        <p:blipFill>
          <a:blip r:embed="rId4" cstate="print"/>
          <a:srcRect/>
          <a:stretch>
            <a:fillRect/>
          </a:stretch>
        </p:blipFill>
        <p:spPr bwMode="auto">
          <a:xfrm>
            <a:off x="561975" y="1371600"/>
            <a:ext cx="6261100" cy="4217988"/>
          </a:xfrm>
          <a:prstGeom prst="rect">
            <a:avLst/>
          </a:prstGeom>
          <a:noFill/>
          <a:ln w="9525">
            <a:noFill/>
            <a:miter lim="800000"/>
            <a:headEnd/>
            <a:tailEnd/>
          </a:ln>
        </p:spPr>
      </p:pic>
      <p:graphicFrame>
        <p:nvGraphicFramePr>
          <p:cNvPr id="13314" name="Object 1024"/>
          <p:cNvGraphicFramePr>
            <a:graphicFrameLocks noChangeAspect="1"/>
          </p:cNvGraphicFramePr>
          <p:nvPr/>
        </p:nvGraphicFramePr>
        <p:xfrm>
          <a:off x="6330950" y="1371600"/>
          <a:ext cx="2497138" cy="2209800"/>
        </p:xfrm>
        <a:graphic>
          <a:graphicData uri="http://schemas.openxmlformats.org/presentationml/2006/ole">
            <mc:AlternateContent xmlns:mc="http://schemas.openxmlformats.org/markup-compatibility/2006">
              <mc:Choice xmlns:v="urn:schemas-microsoft-com:vml" Requires="v">
                <p:oleObj spid="_x0000_s13374" name="Imagen de mapa de bits" r:id="rId5" imgW="2704762" imgH="2152951" progId="PBrush">
                  <p:embed/>
                </p:oleObj>
              </mc:Choice>
              <mc:Fallback>
                <p:oleObj name="Imagen de mapa de bits" r:id="rId5" imgW="2704762" imgH="2152951" progId="PBrush">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0950" y="1371600"/>
                        <a:ext cx="249713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1025"/>
          <p:cNvGraphicFramePr>
            <a:graphicFrameLocks noChangeAspect="1"/>
          </p:cNvGraphicFramePr>
          <p:nvPr/>
        </p:nvGraphicFramePr>
        <p:xfrm>
          <a:off x="6237288" y="3581400"/>
          <a:ext cx="2647950" cy="2009775"/>
        </p:xfrm>
        <a:graphic>
          <a:graphicData uri="http://schemas.openxmlformats.org/presentationml/2006/ole">
            <mc:AlternateContent xmlns:mc="http://schemas.openxmlformats.org/markup-compatibility/2006">
              <mc:Choice xmlns:v="urn:schemas-microsoft-com:vml" Requires="v">
                <p:oleObj spid="_x0000_s13375" name="Imagen de mapa de bits" r:id="rId7" imgW="2647619" imgH="2010056" progId="PBrush">
                  <p:embed/>
                </p:oleObj>
              </mc:Choice>
              <mc:Fallback>
                <p:oleObj name="Imagen de mapa de bits" r:id="rId7" imgW="2647619" imgH="2010056" progId="PBrush">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7288" y="3581400"/>
                        <a:ext cx="26479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6" name="Rectangle 2"/>
          <p:cNvSpPr>
            <a:spLocks noGrp="1" noChangeArrowheads="1"/>
          </p:cNvSpPr>
          <p:nvPr>
            <p:ph type="body" idx="1"/>
          </p:nvPr>
        </p:nvSpPr>
        <p:spPr>
          <a:xfrm>
            <a:off x="762000" y="1295400"/>
            <a:ext cx="8077200" cy="5181600"/>
          </a:xfrm>
          <a:solidFill>
            <a:srgbClr val="FF9900"/>
          </a:solidFill>
          <a:ln w="76200" cap="flat">
            <a:solidFill>
              <a:srgbClr val="008000"/>
            </a:solidFill>
          </a:ln>
        </p:spPr>
        <p:txBody>
          <a:bodyPr wrap="none"/>
          <a:lstStyle/>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BV								BN</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V								N								</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BN								BV</a:t>
            </a:r>
          </a:p>
          <a:p>
            <a:pPr marL="206375" indent="-206375" algn="just">
              <a:lnSpc>
                <a:spcPct val="91000"/>
              </a:lnSpc>
              <a:spcBef>
                <a:spcPct val="61000"/>
              </a:spcBef>
              <a:buFontTx/>
              <a:buNone/>
              <a:defRPr/>
            </a:pPr>
            <a:r>
              <a:rPr lang="es-MX" sz="2800" b="1">
                <a:solidFill>
                  <a:schemeClr val="accent2"/>
                </a:solidFill>
                <a:latin typeface="Arial" charset="0"/>
              </a:rPr>
              <a:t>A								A</a:t>
            </a:r>
          </a:p>
          <a:p>
            <a:pPr marL="206375" indent="-206375" algn="just">
              <a:lnSpc>
                <a:spcPct val="91000"/>
              </a:lnSpc>
              <a:spcBef>
                <a:spcPct val="61000"/>
              </a:spcBef>
              <a:buFontTx/>
              <a:buNone/>
              <a:defRPr/>
            </a:pPr>
            <a:r>
              <a:rPr lang="es-MX" sz="2800" b="1">
                <a:solidFill>
                  <a:schemeClr val="accent2"/>
                </a:solidFill>
                <a:latin typeface="Arial" charset="0"/>
              </a:rPr>
              <a:t>BA								BA</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N								V</a:t>
            </a:r>
          </a:p>
          <a:p>
            <a:pPr marL="206375" indent="-206375" algn="just">
              <a:lnSpc>
                <a:spcPct val="91000"/>
              </a:lnSpc>
              <a:spcBef>
                <a:spcPct val="61000"/>
              </a:spcBef>
              <a:buFontTx/>
              <a:buNone/>
              <a:defRPr/>
            </a:pPr>
            <a:r>
              <a:rPr lang="es-MX" sz="2800" b="1">
                <a:solidFill>
                  <a:schemeClr val="accent2"/>
                </a:solidFill>
                <a:latin typeface="Arial" charset="0"/>
              </a:rPr>
              <a:t>BM								BM</a:t>
            </a:r>
          </a:p>
          <a:p>
            <a:pPr marL="206375" indent="-206375" algn="just">
              <a:lnSpc>
                <a:spcPct val="91000"/>
              </a:lnSpc>
              <a:spcBef>
                <a:spcPct val="61000"/>
              </a:spcBef>
              <a:buFontTx/>
              <a:buNone/>
              <a:defRPr/>
            </a:pPr>
            <a:r>
              <a:rPr lang="es-MX" sz="2800" b="1">
                <a:solidFill>
                  <a:schemeClr val="accent2"/>
                </a:solidFill>
                <a:latin typeface="Arial" charset="0"/>
              </a:rPr>
              <a:t>M								M	</a:t>
            </a:r>
          </a:p>
          <a:p>
            <a:pPr marL="206375" indent="-206375" algn="just">
              <a:lnSpc>
                <a:spcPct val="91000"/>
              </a:lnSpc>
              <a:spcBef>
                <a:spcPct val="61000"/>
              </a:spcBef>
              <a:buFontTx/>
              <a:buNone/>
              <a:defRPr/>
            </a:pPr>
            <a:endParaRPr lang="es-AR" sz="1600" b="1">
              <a:solidFill>
                <a:schemeClr val="accent2"/>
              </a:solidFill>
              <a:latin typeface="Arial" charset="0"/>
            </a:endParaRPr>
          </a:p>
        </p:txBody>
      </p:sp>
      <p:sp>
        <p:nvSpPr>
          <p:cNvPr id="185347" name="Rectangle 3"/>
          <p:cNvSpPr>
            <a:spLocks noGrp="1" noChangeArrowheads="1"/>
          </p:cNvSpPr>
          <p:nvPr>
            <p:ph type="title"/>
          </p:nvPr>
        </p:nvSpPr>
        <p:spPr>
          <a:xfrm>
            <a:off x="827088" y="0"/>
            <a:ext cx="7667625" cy="1143000"/>
          </a:xfrm>
          <a:solidFill>
            <a:srgbClr val="FF9900"/>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_tradnl" sz="3200">
              <a:solidFill>
                <a:schemeClr val="accent2"/>
              </a:solidFill>
            </a:endParaRPr>
          </a:p>
        </p:txBody>
      </p:sp>
      <p:grpSp>
        <p:nvGrpSpPr>
          <p:cNvPr id="14342" name="Group 4"/>
          <p:cNvGrpSpPr>
            <a:grpSpLocks/>
          </p:cNvGrpSpPr>
          <p:nvPr/>
        </p:nvGrpSpPr>
        <p:grpSpPr bwMode="auto">
          <a:xfrm>
            <a:off x="1617663" y="1295400"/>
            <a:ext cx="6119812" cy="5181600"/>
            <a:chOff x="1248" y="864"/>
            <a:chExt cx="4176" cy="3264"/>
          </a:xfrm>
        </p:grpSpPr>
        <p:sp>
          <p:nvSpPr>
            <p:cNvPr id="14343" name="Line 5"/>
            <p:cNvSpPr>
              <a:spLocks noChangeShapeType="1"/>
            </p:cNvSpPr>
            <p:nvPr/>
          </p:nvSpPr>
          <p:spPr bwMode="auto">
            <a:xfrm>
              <a:off x="1296" y="1056"/>
              <a:ext cx="4080" cy="0"/>
            </a:xfrm>
            <a:prstGeom prst="line">
              <a:avLst/>
            </a:prstGeom>
            <a:noFill/>
            <a:ln w="76200">
              <a:solidFill>
                <a:schemeClr val="tx1"/>
              </a:solidFill>
              <a:round/>
              <a:headEnd/>
              <a:tailEnd/>
            </a:ln>
          </p:spPr>
          <p:txBody>
            <a:bodyPr/>
            <a:lstStyle/>
            <a:p>
              <a:endParaRPr lang="es-AR"/>
            </a:p>
          </p:txBody>
        </p:sp>
        <p:sp>
          <p:nvSpPr>
            <p:cNvPr id="14344" name="Line 6"/>
            <p:cNvSpPr>
              <a:spLocks noChangeShapeType="1"/>
            </p:cNvSpPr>
            <p:nvPr/>
          </p:nvSpPr>
          <p:spPr bwMode="auto">
            <a:xfrm>
              <a:off x="1296" y="1440"/>
              <a:ext cx="4080" cy="0"/>
            </a:xfrm>
            <a:prstGeom prst="line">
              <a:avLst/>
            </a:prstGeom>
            <a:noFill/>
            <a:ln w="76200">
              <a:solidFill>
                <a:schemeClr val="tx1"/>
              </a:solidFill>
              <a:round/>
              <a:headEnd/>
              <a:tailEnd/>
            </a:ln>
          </p:spPr>
          <p:txBody>
            <a:bodyPr/>
            <a:lstStyle/>
            <a:p>
              <a:endParaRPr lang="es-AR"/>
            </a:p>
          </p:txBody>
        </p:sp>
        <p:sp>
          <p:nvSpPr>
            <p:cNvPr id="14345" name="Line 7"/>
            <p:cNvSpPr>
              <a:spLocks noChangeShapeType="1"/>
            </p:cNvSpPr>
            <p:nvPr/>
          </p:nvSpPr>
          <p:spPr bwMode="auto">
            <a:xfrm>
              <a:off x="1296" y="1872"/>
              <a:ext cx="4080" cy="0"/>
            </a:xfrm>
            <a:prstGeom prst="line">
              <a:avLst/>
            </a:prstGeom>
            <a:noFill/>
            <a:ln w="76200">
              <a:solidFill>
                <a:schemeClr val="tx1"/>
              </a:solidFill>
              <a:round/>
              <a:headEnd/>
              <a:tailEnd/>
            </a:ln>
          </p:spPr>
          <p:txBody>
            <a:bodyPr/>
            <a:lstStyle/>
            <a:p>
              <a:endParaRPr lang="es-AR"/>
            </a:p>
          </p:txBody>
        </p:sp>
        <p:sp>
          <p:nvSpPr>
            <p:cNvPr id="14346" name="Line 8"/>
            <p:cNvSpPr>
              <a:spLocks noChangeShapeType="1"/>
            </p:cNvSpPr>
            <p:nvPr/>
          </p:nvSpPr>
          <p:spPr bwMode="auto">
            <a:xfrm>
              <a:off x="1296" y="3072"/>
              <a:ext cx="4128" cy="0"/>
            </a:xfrm>
            <a:prstGeom prst="line">
              <a:avLst/>
            </a:prstGeom>
            <a:noFill/>
            <a:ln w="76200">
              <a:solidFill>
                <a:schemeClr val="tx1"/>
              </a:solidFill>
              <a:round/>
              <a:headEnd/>
              <a:tailEnd/>
            </a:ln>
          </p:spPr>
          <p:txBody>
            <a:bodyPr/>
            <a:lstStyle/>
            <a:p>
              <a:endParaRPr lang="es-AR"/>
            </a:p>
          </p:txBody>
        </p:sp>
        <p:sp>
          <p:nvSpPr>
            <p:cNvPr id="14347" name="Line 9"/>
            <p:cNvSpPr>
              <a:spLocks noChangeShapeType="1"/>
            </p:cNvSpPr>
            <p:nvPr/>
          </p:nvSpPr>
          <p:spPr bwMode="auto">
            <a:xfrm>
              <a:off x="1296" y="3504"/>
              <a:ext cx="4128" cy="0"/>
            </a:xfrm>
            <a:prstGeom prst="line">
              <a:avLst/>
            </a:prstGeom>
            <a:noFill/>
            <a:ln w="76200">
              <a:solidFill>
                <a:schemeClr val="tx1"/>
              </a:solidFill>
              <a:round/>
              <a:headEnd/>
              <a:tailEnd/>
            </a:ln>
          </p:spPr>
          <p:txBody>
            <a:bodyPr/>
            <a:lstStyle/>
            <a:p>
              <a:endParaRPr lang="es-AR"/>
            </a:p>
          </p:txBody>
        </p:sp>
        <p:sp>
          <p:nvSpPr>
            <p:cNvPr id="14348" name="Line 10"/>
            <p:cNvSpPr>
              <a:spLocks noChangeShapeType="1"/>
            </p:cNvSpPr>
            <p:nvPr/>
          </p:nvSpPr>
          <p:spPr bwMode="auto">
            <a:xfrm>
              <a:off x="1296" y="2688"/>
              <a:ext cx="4128" cy="0"/>
            </a:xfrm>
            <a:prstGeom prst="line">
              <a:avLst/>
            </a:prstGeom>
            <a:noFill/>
            <a:ln w="76200">
              <a:solidFill>
                <a:schemeClr val="tx1"/>
              </a:solidFill>
              <a:round/>
              <a:headEnd/>
              <a:tailEnd/>
            </a:ln>
          </p:spPr>
          <p:txBody>
            <a:bodyPr/>
            <a:lstStyle/>
            <a:p>
              <a:endParaRPr lang="es-AR"/>
            </a:p>
          </p:txBody>
        </p:sp>
        <p:sp>
          <p:nvSpPr>
            <p:cNvPr id="14349" name="Line 11"/>
            <p:cNvSpPr>
              <a:spLocks noChangeShapeType="1"/>
            </p:cNvSpPr>
            <p:nvPr/>
          </p:nvSpPr>
          <p:spPr bwMode="auto">
            <a:xfrm>
              <a:off x="1296" y="2256"/>
              <a:ext cx="4080" cy="0"/>
            </a:xfrm>
            <a:prstGeom prst="line">
              <a:avLst/>
            </a:prstGeom>
            <a:noFill/>
            <a:ln w="76200">
              <a:solidFill>
                <a:schemeClr val="tx1"/>
              </a:solidFill>
              <a:round/>
              <a:headEnd/>
              <a:tailEnd/>
            </a:ln>
          </p:spPr>
          <p:txBody>
            <a:bodyPr/>
            <a:lstStyle/>
            <a:p>
              <a:endParaRPr lang="es-AR"/>
            </a:p>
          </p:txBody>
        </p:sp>
        <p:sp>
          <p:nvSpPr>
            <p:cNvPr id="14350" name="Line 12"/>
            <p:cNvSpPr>
              <a:spLocks noChangeShapeType="1"/>
            </p:cNvSpPr>
            <p:nvPr/>
          </p:nvSpPr>
          <p:spPr bwMode="auto">
            <a:xfrm>
              <a:off x="1248" y="3888"/>
              <a:ext cx="4128" cy="0"/>
            </a:xfrm>
            <a:prstGeom prst="line">
              <a:avLst/>
            </a:prstGeom>
            <a:noFill/>
            <a:ln w="76200">
              <a:solidFill>
                <a:schemeClr val="tx1"/>
              </a:solidFill>
              <a:round/>
              <a:headEnd/>
              <a:tailEnd/>
            </a:ln>
          </p:spPr>
          <p:txBody>
            <a:bodyPr/>
            <a:lstStyle/>
            <a:p>
              <a:endParaRPr lang="es-AR"/>
            </a:p>
          </p:txBody>
        </p:sp>
        <p:graphicFrame>
          <p:nvGraphicFramePr>
            <p:cNvPr id="14338" name="Object 1024"/>
            <p:cNvGraphicFramePr>
              <a:graphicFrameLocks noChangeAspect="1"/>
            </p:cNvGraphicFramePr>
            <p:nvPr/>
          </p:nvGraphicFramePr>
          <p:xfrm>
            <a:off x="1392" y="864"/>
            <a:ext cx="3888" cy="3264"/>
          </p:xfrm>
          <a:graphic>
            <a:graphicData uri="http://schemas.openxmlformats.org/presentationml/2006/ole">
              <mc:AlternateContent xmlns:mc="http://schemas.openxmlformats.org/markup-compatibility/2006">
                <mc:Choice xmlns:v="urn:schemas-microsoft-com:vml" Requires="v">
                  <p:oleObj spid="_x0000_s14398" name="Imagen de mapa de bits" r:id="rId4" imgW="2647619" imgH="2010056" progId="PBrush">
                    <p:embed/>
                  </p:oleObj>
                </mc:Choice>
                <mc:Fallback>
                  <p:oleObj name="Imagen de mapa de bits" r:id="rId4" imgW="2647619" imgH="201005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864"/>
                          <a:ext cx="3888" cy="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1025"/>
            <p:cNvGraphicFramePr>
              <a:graphicFrameLocks noChangeAspect="1"/>
            </p:cNvGraphicFramePr>
            <p:nvPr/>
          </p:nvGraphicFramePr>
          <p:xfrm>
            <a:off x="1536" y="2784"/>
            <a:ext cx="1436" cy="1271"/>
          </p:xfrm>
          <a:graphic>
            <a:graphicData uri="http://schemas.openxmlformats.org/presentationml/2006/ole">
              <mc:AlternateContent xmlns:mc="http://schemas.openxmlformats.org/markup-compatibility/2006">
                <mc:Choice xmlns:v="urn:schemas-microsoft-com:vml" Requires="v">
                  <p:oleObj spid="_x0000_s14399" name="Imagen de mapa de bits" r:id="rId6" imgW="2704762" imgH="2152951" progId="PBrush">
                    <p:embed/>
                  </p:oleObj>
                </mc:Choice>
                <mc:Fallback>
                  <p:oleObj name="Imagen de mapa de bits" r:id="rId6" imgW="2704762" imgH="2152951"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 y="2784"/>
                          <a:ext cx="1436"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362" name="Object 1024"/>
          <p:cNvGraphicFramePr>
            <a:graphicFrameLocks noGrp="1" noChangeAspect="1"/>
          </p:cNvGraphicFramePr>
          <p:nvPr>
            <p:ph sz="quarter" idx="3"/>
          </p:nvPr>
        </p:nvGraphicFramePr>
        <p:xfrm>
          <a:off x="0" y="0"/>
          <a:ext cx="1457325" cy="1484313"/>
        </p:xfrm>
        <a:graphic>
          <a:graphicData uri="http://schemas.openxmlformats.org/presentationml/2006/ole">
            <mc:AlternateContent xmlns:mc="http://schemas.openxmlformats.org/markup-compatibility/2006">
              <mc:Choice xmlns:v="urn:schemas-microsoft-com:vml" Requires="v">
                <p:oleObj spid="_x0000_s15422" name="Imagen de mapa de bits" r:id="rId4" imgW="1457143" imgH="1190476" progId="PBrush">
                  <p:embed/>
                </p:oleObj>
              </mc:Choice>
              <mc:Fallback>
                <p:oleObj name="Imagen de mapa de bits" r:id="rId4" imgW="1457143" imgH="119047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57325"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1025"/>
          <p:cNvGraphicFramePr>
            <a:graphicFrameLocks noGrp="1" noChangeAspect="1"/>
          </p:cNvGraphicFramePr>
          <p:nvPr>
            <p:ph sz="half" idx="1"/>
          </p:nvPr>
        </p:nvGraphicFramePr>
        <p:xfrm>
          <a:off x="0" y="1508125"/>
          <a:ext cx="9144000" cy="5349875"/>
        </p:xfrm>
        <a:graphic>
          <a:graphicData uri="http://schemas.openxmlformats.org/presentationml/2006/ole">
            <mc:AlternateContent xmlns:mc="http://schemas.openxmlformats.org/markup-compatibility/2006">
              <mc:Choice xmlns:v="urn:schemas-microsoft-com:vml" Requires="v">
                <p:oleObj spid="_x0000_s15423" name="Imagen de mapa de bits" r:id="rId6" imgW="4819048" imgH="2819794" progId="PBrush">
                  <p:embed/>
                </p:oleObj>
              </mc:Choice>
              <mc:Fallback>
                <p:oleObj name="Imagen de mapa de bits" r:id="rId6" imgW="4819048" imgH="2819794"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08125"/>
                        <a:ext cx="91440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4" name="Rectangle 22"/>
          <p:cNvSpPr>
            <a:spLocks noGrp="1" noChangeArrowheads="1"/>
          </p:cNvSpPr>
          <p:nvPr>
            <p:ph type="title"/>
          </p:nvPr>
        </p:nvSpPr>
        <p:spPr>
          <a:xfrm>
            <a:off x="1371600" y="0"/>
            <a:ext cx="7772400" cy="1476375"/>
          </a:xfrm>
          <a:solidFill>
            <a:schemeClr val="accent1"/>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 sz="3200" b="1" i="1">
              <a:solidFill>
                <a:schemeClr val="accent2"/>
              </a:solidFill>
              <a:effectLst>
                <a:outerShdw blurRad="38100" dist="38100" dir="2700000" algn="tl">
                  <a:srgbClr val="000000"/>
                </a:outerShdw>
              </a:effectLst>
              <a:latin typeface="Arial"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0" y="260350"/>
            <a:ext cx="9144000" cy="1125538"/>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a:t>
            </a:r>
          </a:p>
        </p:txBody>
      </p:sp>
      <p:graphicFrame>
        <p:nvGraphicFramePr>
          <p:cNvPr id="16386" name="Object 1024"/>
          <p:cNvGraphicFramePr>
            <a:graphicFrameLocks noChangeAspect="1"/>
          </p:cNvGraphicFramePr>
          <p:nvPr/>
        </p:nvGraphicFramePr>
        <p:xfrm>
          <a:off x="395288" y="1628775"/>
          <a:ext cx="8510587" cy="4648200"/>
        </p:xfrm>
        <a:graphic>
          <a:graphicData uri="http://schemas.openxmlformats.org/presentationml/2006/ole">
            <mc:AlternateContent xmlns:mc="http://schemas.openxmlformats.org/markup-compatibility/2006">
              <mc:Choice xmlns:v="urn:schemas-microsoft-com:vml" Requires="v">
                <p:oleObj spid="_x0000_s16416" name="Imagen de mapa de bits" r:id="rId4" imgW="5229955" imgH="2619048" progId="PBrush">
                  <p:embed/>
                </p:oleObj>
              </mc:Choice>
              <mc:Fallback>
                <p:oleObj name="Imagen de mapa de bits" r:id="rId4" imgW="5229955" imgH="2619048"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628775"/>
                        <a:ext cx="85105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447800" y="304800"/>
            <a:ext cx="7391400" cy="762000"/>
          </a:xfrm>
          <a:solidFill>
            <a:schemeClr val="bg1"/>
          </a:solidFill>
          <a:ln w="76200">
            <a:solidFill>
              <a:schemeClr val="accent1"/>
            </a:solidFill>
          </a:ln>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 </a:t>
            </a:r>
          </a:p>
        </p:txBody>
      </p:sp>
      <p:graphicFrame>
        <p:nvGraphicFramePr>
          <p:cNvPr id="2050" name="Object 1024"/>
          <p:cNvGraphicFramePr>
            <a:graphicFrameLocks noChangeAspect="1"/>
          </p:cNvGraphicFramePr>
          <p:nvPr/>
        </p:nvGraphicFramePr>
        <p:xfrm>
          <a:off x="381000" y="1295400"/>
          <a:ext cx="3962400" cy="2466975"/>
        </p:xfrm>
        <a:graphic>
          <a:graphicData uri="http://schemas.openxmlformats.org/presentationml/2006/ole">
            <mc:AlternateContent xmlns:mc="http://schemas.openxmlformats.org/markup-compatibility/2006">
              <mc:Choice xmlns:v="urn:schemas-microsoft-com:vml" Requires="v">
                <p:oleObj spid="_x0000_s2170" name="Imagen de mapa de bits" r:id="rId4" imgW="4933333" imgH="2467319" progId="PBrush">
                  <p:embed/>
                </p:oleObj>
              </mc:Choice>
              <mc:Fallback>
                <p:oleObj name="Imagen de mapa de bits" r:id="rId4" imgW="4933333" imgH="2467319"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3962400" cy="2466975"/>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025"/>
          <p:cNvGraphicFramePr>
            <a:graphicFrameLocks noChangeAspect="1"/>
          </p:cNvGraphicFramePr>
          <p:nvPr/>
        </p:nvGraphicFramePr>
        <p:xfrm>
          <a:off x="4648200" y="1295400"/>
          <a:ext cx="4191000" cy="2438400"/>
        </p:xfrm>
        <a:graphic>
          <a:graphicData uri="http://schemas.openxmlformats.org/presentationml/2006/ole">
            <mc:AlternateContent xmlns:mc="http://schemas.openxmlformats.org/markup-compatibility/2006">
              <mc:Choice xmlns:v="urn:schemas-microsoft-com:vml" Requires="v">
                <p:oleObj spid="_x0000_s2171" name="Imagen de mapa de bits" r:id="rId6" imgW="4780952" imgH="3428571" progId="PBrush">
                  <p:embed/>
                </p:oleObj>
              </mc:Choice>
              <mc:Fallback>
                <p:oleObj name="Imagen de mapa de bits" r:id="rId6" imgW="4780952" imgH="3428571"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295400"/>
                        <a:ext cx="4191000" cy="24384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1026"/>
          <p:cNvGraphicFramePr>
            <a:graphicFrameLocks noChangeAspect="1"/>
          </p:cNvGraphicFramePr>
          <p:nvPr/>
        </p:nvGraphicFramePr>
        <p:xfrm>
          <a:off x="381000" y="4038600"/>
          <a:ext cx="3962400" cy="2514600"/>
        </p:xfrm>
        <a:graphic>
          <a:graphicData uri="http://schemas.openxmlformats.org/presentationml/2006/ole">
            <mc:AlternateContent xmlns:mc="http://schemas.openxmlformats.org/markup-compatibility/2006">
              <mc:Choice xmlns:v="urn:schemas-microsoft-com:vml" Requires="v">
                <p:oleObj spid="_x0000_s2172" name="Imagen de mapa de bits" r:id="rId8" imgW="4885714" imgH="1924319" progId="PBrush">
                  <p:embed/>
                </p:oleObj>
              </mc:Choice>
              <mc:Fallback>
                <p:oleObj name="Imagen de mapa de bits" r:id="rId8" imgW="4885714" imgH="1924319" progId="PBrush">
                  <p:embed/>
                  <p:pic>
                    <p:nvPicPr>
                      <p:cNvPr id="0"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038600"/>
                        <a:ext cx="3962400" cy="25146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1027"/>
          <p:cNvGraphicFramePr>
            <a:graphicFrameLocks noChangeAspect="1"/>
          </p:cNvGraphicFramePr>
          <p:nvPr/>
        </p:nvGraphicFramePr>
        <p:xfrm>
          <a:off x="4648200" y="4038600"/>
          <a:ext cx="4191000" cy="2514600"/>
        </p:xfrm>
        <a:graphic>
          <a:graphicData uri="http://schemas.openxmlformats.org/presentationml/2006/ole">
            <mc:AlternateContent xmlns:mc="http://schemas.openxmlformats.org/markup-compatibility/2006">
              <mc:Choice xmlns:v="urn:schemas-microsoft-com:vml" Requires="v">
                <p:oleObj spid="_x0000_s2173" name="Imagen de mapa de bits" r:id="rId10" imgW="4858428" imgH="2933333" progId="PBrush">
                  <p:embed/>
                </p:oleObj>
              </mc:Choice>
              <mc:Fallback>
                <p:oleObj name="Imagen de mapa de bits" r:id="rId10" imgW="4858428" imgH="2933333" progId="PBrush">
                  <p:embed/>
                  <p:pic>
                    <p:nvPicPr>
                      <p:cNvPr id="0"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4038600"/>
                        <a:ext cx="4191000" cy="25146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0"/>
            <a:ext cx="8458200" cy="914400"/>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(Fibra Óptica)</a:t>
            </a:r>
          </a:p>
        </p:txBody>
      </p:sp>
      <p:graphicFrame>
        <p:nvGraphicFramePr>
          <p:cNvPr id="17410" name="Object 1024"/>
          <p:cNvGraphicFramePr>
            <a:graphicFrameLocks noChangeAspect="1"/>
          </p:cNvGraphicFramePr>
          <p:nvPr/>
        </p:nvGraphicFramePr>
        <p:xfrm>
          <a:off x="457200" y="1219200"/>
          <a:ext cx="7596188" cy="4610100"/>
        </p:xfrm>
        <a:graphic>
          <a:graphicData uri="http://schemas.openxmlformats.org/presentationml/2006/ole">
            <mc:AlternateContent xmlns:mc="http://schemas.openxmlformats.org/markup-compatibility/2006">
              <mc:Choice xmlns:v="urn:schemas-microsoft-com:vml" Requires="v">
                <p:oleObj spid="_x0000_s17470" name="Imagen de mapa de bits" r:id="rId4" imgW="3629532" imgH="2152951" progId="PBrush">
                  <p:embed/>
                </p:oleObj>
              </mc:Choice>
              <mc:Fallback>
                <p:oleObj name="Imagen de mapa de bits" r:id="rId4" imgW="3629532" imgH="2152951"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7596188"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1025"/>
          <p:cNvGraphicFramePr>
            <a:graphicFrameLocks noChangeAspect="1"/>
          </p:cNvGraphicFramePr>
          <p:nvPr/>
        </p:nvGraphicFramePr>
        <p:xfrm>
          <a:off x="6629400" y="762000"/>
          <a:ext cx="2286000" cy="2286000"/>
        </p:xfrm>
        <a:graphic>
          <a:graphicData uri="http://schemas.openxmlformats.org/presentationml/2006/ole">
            <mc:AlternateContent xmlns:mc="http://schemas.openxmlformats.org/markup-compatibility/2006">
              <mc:Choice xmlns:v="urn:schemas-microsoft-com:vml" Requires="v">
                <p:oleObj spid="_x0000_s17471" name="Imagen de mapa de bits" r:id="rId6" imgW="1400000" imgH="1400000" progId="PBrush">
                  <p:embed/>
                </p:oleObj>
              </mc:Choice>
              <mc:Fallback>
                <p:oleObj name="Imagen de mapa de bits" r:id="rId6" imgW="1400000" imgH="1400000"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762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5587" name="Picture 2" descr="3Com® 1000BASE-SX SFP Transceiver"/>
          <p:cNvPicPr>
            <a:picLocks noChangeAspect="1" noChangeArrowheads="1"/>
          </p:cNvPicPr>
          <p:nvPr/>
        </p:nvPicPr>
        <p:blipFill>
          <a:blip r:embed="rId2" cstate="print"/>
          <a:srcRect/>
          <a:stretch>
            <a:fillRect/>
          </a:stretch>
        </p:blipFill>
        <p:spPr bwMode="auto">
          <a:xfrm>
            <a:off x="250825" y="1412875"/>
            <a:ext cx="1728788" cy="1292225"/>
          </a:xfrm>
          <a:prstGeom prst="rect">
            <a:avLst/>
          </a:prstGeom>
          <a:noFill/>
          <a:ln w="76200" algn="ctr">
            <a:solidFill>
              <a:schemeClr val="tx1"/>
            </a:solidFill>
            <a:miter lim="800000"/>
            <a:headEnd/>
            <a:tailEnd/>
          </a:ln>
          <a:effectLst/>
        </p:spPr>
      </p:pic>
      <p:pic>
        <p:nvPicPr>
          <p:cNvPr id="195588" name="Picture 4" descr="3Com® 1000BASE-T SFP Transceiver"/>
          <p:cNvPicPr>
            <a:picLocks noChangeAspect="1" noChangeArrowheads="1"/>
          </p:cNvPicPr>
          <p:nvPr/>
        </p:nvPicPr>
        <p:blipFill>
          <a:blip r:embed="rId3" cstate="print"/>
          <a:srcRect/>
          <a:stretch>
            <a:fillRect/>
          </a:stretch>
        </p:blipFill>
        <p:spPr bwMode="auto">
          <a:xfrm>
            <a:off x="250825" y="2781300"/>
            <a:ext cx="1728788" cy="1371600"/>
          </a:xfrm>
          <a:prstGeom prst="rect">
            <a:avLst/>
          </a:prstGeom>
          <a:noFill/>
          <a:ln w="76200" algn="ctr">
            <a:solidFill>
              <a:schemeClr val="tx1"/>
            </a:solidFill>
            <a:miter lim="800000"/>
            <a:headEnd/>
            <a:tailEnd/>
          </a:ln>
          <a:effectLst/>
        </p:spPr>
      </p:pic>
      <p:sp>
        <p:nvSpPr>
          <p:cNvPr id="195589" name="TextBox 6"/>
          <p:cNvSpPr txBox="1">
            <a:spLocks noChangeArrowheads="1"/>
          </p:cNvSpPr>
          <p:nvPr/>
        </p:nvSpPr>
        <p:spPr bwMode="auto">
          <a:xfrm>
            <a:off x="2286000" y="1447800"/>
            <a:ext cx="6477000" cy="1754188"/>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La mayoría de los equipamientos proveen este tipo de interface en la actualidad. </a:t>
            </a:r>
          </a:p>
          <a:p>
            <a:r>
              <a:rPr lang="es-AR" sz="1800" b="1" i="1">
                <a:solidFill>
                  <a:schemeClr val="tx2"/>
                </a:solidFill>
                <a:effectLst>
                  <a:outerShdw blurRad="38100" dist="38100" dir="2700000" algn="tl">
                    <a:srgbClr val="000000"/>
                  </a:outerShdw>
                </a:effectLst>
                <a:latin typeface="Arial" pitchFamily="34" charset="0"/>
              </a:rPr>
              <a:t>Capacidad hot-plug </a:t>
            </a:r>
          </a:p>
          <a:p>
            <a:r>
              <a:rPr lang="es-AR" sz="1800" b="1" i="1">
                <a:solidFill>
                  <a:schemeClr val="tx2"/>
                </a:solidFill>
                <a:effectLst>
                  <a:outerShdw blurRad="38100" dist="38100" dir="2700000" algn="tl">
                    <a:srgbClr val="000000"/>
                  </a:outerShdw>
                </a:effectLst>
                <a:latin typeface="Arial" pitchFamily="34" charset="0"/>
              </a:rPr>
              <a:t>Distintas potencias para lograr mayores distancias</a:t>
            </a:r>
          </a:p>
          <a:p>
            <a:r>
              <a:rPr lang="es-AR" sz="1800" b="1" i="1">
                <a:solidFill>
                  <a:schemeClr val="tx2"/>
                </a:solidFill>
                <a:effectLst>
                  <a:outerShdw blurRad="38100" dist="38100" dir="2700000" algn="tl">
                    <a:srgbClr val="000000"/>
                  </a:outerShdw>
                </a:effectLst>
                <a:latin typeface="Arial" pitchFamily="34" charset="0"/>
              </a:rPr>
              <a:t>Interfaces de fibra o cobre a 100, 1000 y 10G (solo fibra)</a:t>
            </a:r>
          </a:p>
          <a:p>
            <a:r>
              <a:rPr lang="es-AR" sz="1800" b="1" i="1">
                <a:solidFill>
                  <a:schemeClr val="tx2"/>
                </a:solidFill>
                <a:effectLst>
                  <a:outerShdw blurRad="38100" dist="38100" dir="2700000" algn="tl">
                    <a:srgbClr val="000000"/>
                  </a:outerShdw>
                </a:effectLst>
                <a:latin typeface="Arial" pitchFamily="34" charset="0"/>
              </a:rPr>
              <a:t>Algunos ejemplos:</a:t>
            </a:r>
          </a:p>
        </p:txBody>
      </p:sp>
      <p:graphicFrame>
        <p:nvGraphicFramePr>
          <p:cNvPr id="8" name="Table 7"/>
          <p:cNvGraphicFramePr>
            <a:graphicFrameLocks noGrp="1"/>
          </p:cNvGraphicFramePr>
          <p:nvPr/>
        </p:nvGraphicFramePr>
        <p:xfrm>
          <a:off x="2268538" y="3429000"/>
          <a:ext cx="6875462" cy="2595564"/>
        </p:xfrm>
        <a:graphic>
          <a:graphicData uri="http://schemas.openxmlformats.org/drawingml/2006/table">
            <a:tbl>
              <a:tblPr/>
              <a:tblGrid>
                <a:gridCol w="2292350">
                  <a:extLst>
                    <a:ext uri="{9D8B030D-6E8A-4147-A177-3AD203B41FA5}">
                      <a16:colId xmlns:a16="http://schemas.microsoft.com/office/drawing/2014/main" val="20000"/>
                    </a:ext>
                  </a:extLst>
                </a:gridCol>
                <a:gridCol w="2290762">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Conector</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Medio</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1000Base-T</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RJ-45</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Cobre</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1000Base-SX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 ó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1000Base-LH</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100Base-FX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10GBase-LR</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195624" name="Picture 6" descr="3Com® 1000BASE-LH SFP Transceiver"/>
          <p:cNvPicPr>
            <a:picLocks noChangeAspect="1" noChangeArrowheads="1"/>
          </p:cNvPicPr>
          <p:nvPr/>
        </p:nvPicPr>
        <p:blipFill>
          <a:blip r:embed="rId4" cstate="print"/>
          <a:srcRect/>
          <a:stretch>
            <a:fillRect/>
          </a:stretch>
        </p:blipFill>
        <p:spPr bwMode="auto">
          <a:xfrm>
            <a:off x="250825" y="4292600"/>
            <a:ext cx="1728788" cy="1209675"/>
          </a:xfrm>
          <a:prstGeom prst="rect">
            <a:avLst/>
          </a:prstGeom>
          <a:noFill/>
          <a:ln w="76200" algn="ctr">
            <a:solidFill>
              <a:schemeClr val="tx1"/>
            </a:solidFill>
            <a:miter lim="800000"/>
            <a:headEnd/>
            <a:tailEnd/>
          </a:ln>
          <a:effectLst/>
        </p:spPr>
      </p:pic>
      <p:sp>
        <p:nvSpPr>
          <p:cNvPr id="195625" name="TextBox 9"/>
          <p:cNvSpPr txBox="1">
            <a:spLocks noChangeArrowheads="1"/>
          </p:cNvSpPr>
          <p:nvPr/>
        </p:nvSpPr>
        <p:spPr bwMode="auto">
          <a:xfrm>
            <a:off x="2339975" y="6237288"/>
            <a:ext cx="6804025" cy="617537"/>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Existen también los conectores XFP utilizados para 10Gbps</a:t>
            </a:r>
            <a:endParaRPr lang="en-US" sz="1800" b="1" i="1">
              <a:solidFill>
                <a:schemeClr val="tx2"/>
              </a:solidFill>
              <a:effectLst>
                <a:outerShdw blurRad="38100" dist="38100" dir="2700000" algn="tl">
                  <a:srgbClr val="000000"/>
                </a:outerShdw>
              </a:effectLst>
              <a:latin typeface="Arial" pitchFamily="34" charset="0"/>
            </a:endParaRPr>
          </a:p>
        </p:txBody>
      </p:sp>
      <p:pic>
        <p:nvPicPr>
          <p:cNvPr id="195626" name="Picture 8" descr="3Com® 10GBASE-LR XFP"/>
          <p:cNvPicPr>
            <a:picLocks noChangeAspect="1" noChangeArrowheads="1"/>
          </p:cNvPicPr>
          <p:nvPr/>
        </p:nvPicPr>
        <p:blipFill>
          <a:blip r:embed="rId5" cstate="print"/>
          <a:srcRect/>
          <a:stretch>
            <a:fillRect/>
          </a:stretch>
        </p:blipFill>
        <p:spPr bwMode="auto">
          <a:xfrm>
            <a:off x="250825" y="5589588"/>
            <a:ext cx="1728788" cy="1268412"/>
          </a:xfrm>
          <a:prstGeom prst="rect">
            <a:avLst/>
          </a:prstGeom>
          <a:solidFill>
            <a:schemeClr val="tx1"/>
          </a:solidFill>
          <a:ln w="76200" algn="ctr">
            <a:solidFill>
              <a:schemeClr val="tx1"/>
            </a:solid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8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479" y="1698706"/>
            <a:ext cx="2502346" cy="2121554"/>
          </a:xfrm>
          <a:prstGeom prst="rect">
            <a:avLst/>
          </a:prstGeom>
          <a:solidFill>
            <a:srgbClr val="003366"/>
          </a:solidFill>
          <a:ln w="76200" algn="ctr">
            <a:solidFill>
              <a:schemeClr val="tx1"/>
            </a:solidFill>
            <a:miter lim="800000"/>
            <a:headEnd/>
            <a:tailEnd/>
          </a:ln>
          <a:effectLst/>
          <a:extLst/>
        </p:spPr>
      </p:pic>
      <p:pic>
        <p:nvPicPr>
          <p:cNvPr id="198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430028"/>
            <a:ext cx="6275267" cy="1334829"/>
          </a:xfrm>
          <a:prstGeom prst="rect">
            <a:avLst/>
          </a:prstGeom>
          <a:solidFill>
            <a:srgbClr val="003366"/>
          </a:solidFill>
          <a:ln w="76200" algn="ctr">
            <a:solidFill>
              <a:schemeClr val="tx1"/>
            </a:solidFill>
            <a:miter lim="800000"/>
            <a:headEnd/>
            <a:tailEnd/>
          </a:ln>
          <a:effectLst/>
          <a:extLst/>
        </p:spPr>
      </p:pic>
      <p:pic>
        <p:nvPicPr>
          <p:cNvPr id="198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698706"/>
            <a:ext cx="4608512" cy="2309808"/>
          </a:xfrm>
          <a:prstGeom prst="rect">
            <a:avLst/>
          </a:prstGeom>
          <a:solidFill>
            <a:srgbClr val="003366"/>
          </a:solidFill>
          <a:ln w="76200" algn="ctr">
            <a:solidFill>
              <a:schemeClr val="tx1"/>
            </a:solidFill>
            <a:miter lim="800000"/>
            <a:headEnd/>
            <a:tailEnd/>
          </a:ln>
          <a:effectLst/>
          <a:extLst/>
        </p:spPr>
      </p:pic>
    </p:spTree>
    <p:extLst>
      <p:ext uri="{BB962C8B-B14F-4D97-AF65-F5344CB8AC3E}">
        <p14:creationId xmlns:p14="http://schemas.microsoft.com/office/powerpoint/2010/main" val="26341322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755650" y="260350"/>
            <a:ext cx="7772400" cy="1143000"/>
          </a:xfrm>
        </p:spPr>
        <p:txBody>
          <a:bodyPr/>
          <a:lstStyle/>
          <a:p>
            <a:pPr>
              <a:defRPr/>
            </a:pPr>
            <a:r>
              <a:rPr lang="es-ES_tradnl" sz="3600" b="1" i="1">
                <a:effectLst>
                  <a:outerShdw blurRad="38100" dist="38100" dir="2700000" algn="tl">
                    <a:srgbClr val="000000"/>
                  </a:outerShdw>
                </a:effectLst>
                <a:latin typeface="Arial" charset="0"/>
              </a:rPr>
              <a:t>Conclusión </a:t>
            </a:r>
            <a:br>
              <a:rPr lang="es-ES_tradnl" sz="3600" b="1" i="1">
                <a:effectLst>
                  <a:outerShdw blurRad="38100" dist="38100" dir="2700000" algn="tl">
                    <a:srgbClr val="000000"/>
                  </a:outerShdw>
                </a:effectLst>
                <a:latin typeface="Arial" charset="0"/>
              </a:rPr>
            </a:br>
            <a:r>
              <a:rPr lang="es-ES_tradnl" sz="3600" b="1" i="1">
                <a:effectLst>
                  <a:outerShdw blurRad="38100" dist="38100" dir="2700000" algn="tl">
                    <a:srgbClr val="000000"/>
                  </a:outerShdw>
                </a:effectLst>
                <a:latin typeface="Arial" charset="0"/>
              </a:rPr>
              <a:t>Características de CE</a:t>
            </a:r>
          </a:p>
        </p:txBody>
      </p:sp>
      <p:sp>
        <p:nvSpPr>
          <p:cNvPr id="177155" name="Rectangle 3"/>
          <p:cNvSpPr>
            <a:spLocks noGrp="1" noChangeArrowheads="1"/>
          </p:cNvSpPr>
          <p:nvPr>
            <p:ph type="body" idx="1"/>
          </p:nvPr>
        </p:nvSpPr>
        <p:spPr>
          <a:solidFill>
            <a:srgbClr val="003366"/>
          </a:solidFill>
          <a:ln w="38100">
            <a:solidFill>
              <a:schemeClr val="tx1"/>
            </a:solidFill>
          </a:ln>
        </p:spPr>
        <p:txBody>
          <a:bodyPr/>
          <a:lstStyle/>
          <a:p>
            <a:pPr>
              <a:lnSpc>
                <a:spcPct val="150000"/>
              </a:lnSpc>
              <a:defRPr/>
            </a:pPr>
            <a:r>
              <a:rPr lang="es-ES_tradnl" sz="2800" b="1" i="1">
                <a:solidFill>
                  <a:schemeClr val="tx2"/>
                </a:solidFill>
                <a:effectLst>
                  <a:outerShdw blurRad="38100" dist="38100" dir="2700000" algn="tl">
                    <a:srgbClr val="000000"/>
                  </a:outerShdw>
                </a:effectLst>
                <a:latin typeface="Arial" charset="0"/>
              </a:rPr>
              <a:t>Modularidad</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Flexibilidad</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Arquitectura Abierta</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Compatible con Estándares</a:t>
            </a:r>
          </a:p>
          <a:p>
            <a:pPr>
              <a:lnSpc>
                <a:spcPct val="150000"/>
              </a:lnSpc>
              <a:defRPr/>
            </a:pPr>
            <a:r>
              <a:rPr lang="es-ES_tradnl" sz="2800" b="1" i="1">
                <a:solidFill>
                  <a:schemeClr val="tx2"/>
                </a:solidFill>
                <a:effectLst>
                  <a:outerShdw blurRad="38100" dist="38100" dir="2700000" algn="tl">
                    <a:srgbClr val="000000"/>
                  </a:outerShdw>
                </a:effectLst>
                <a:latin typeface="Arial" charset="0"/>
              </a:rPr>
              <a:t>Future Proofing (Tecnologías Futuras)</a:t>
            </a:r>
          </a:p>
          <a:p>
            <a:pPr>
              <a:lnSpc>
                <a:spcPct val="150000"/>
              </a:lnSpc>
              <a:defRPr/>
            </a:pPr>
            <a:endParaRPr lang="es-ES_tradnl" sz="2800" b="1" i="1">
              <a:solidFill>
                <a:schemeClr val="tx2"/>
              </a:solidFill>
              <a:effectLst>
                <a:outerShdw blurRad="38100" dist="38100" dir="2700000" algn="tl">
                  <a:srgbClr val="000000"/>
                </a:outerShdw>
              </a:effectLst>
              <a:latin typeface="Arial" charset="0"/>
            </a:endParaRPr>
          </a:p>
          <a:p>
            <a:pPr>
              <a:defRPr/>
            </a:pPr>
            <a:endParaRPr lang="es-ES_tradnl" sz="2800" b="1" i="1">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1371600" y="0"/>
            <a:ext cx="7772400" cy="1143000"/>
          </a:xfrm>
          <a:solidFill>
            <a:srgbClr val="003366"/>
          </a:solidFill>
        </p:spPr>
        <p:txBody>
          <a:bodyPr/>
          <a:lstStyle/>
          <a:p>
            <a:pPr>
              <a:defRPr/>
            </a:pPr>
            <a:r>
              <a:rPr lang="es-ES_tradnl" sz="3600" b="1" i="1">
                <a:effectLst>
                  <a:outerShdw blurRad="38100" dist="38100" dir="2700000" algn="tl">
                    <a:srgbClr val="000000"/>
                  </a:outerShdw>
                </a:effectLst>
                <a:latin typeface="Arial" charset="0"/>
              </a:rPr>
              <a:t>Conclusión – Ventajas de CE</a:t>
            </a:r>
          </a:p>
        </p:txBody>
      </p:sp>
      <p:sp>
        <p:nvSpPr>
          <p:cNvPr id="178179" name="Rectangle 3"/>
          <p:cNvSpPr>
            <a:spLocks noGrp="1" noChangeArrowheads="1"/>
          </p:cNvSpPr>
          <p:nvPr>
            <p:ph type="body" idx="1"/>
          </p:nvPr>
        </p:nvSpPr>
        <p:spPr>
          <a:xfrm>
            <a:off x="533400" y="1219200"/>
            <a:ext cx="8299450" cy="5257800"/>
          </a:xfrm>
          <a:solidFill>
            <a:srgbClr val="003366"/>
          </a:solidFill>
          <a:ln w="38100">
            <a:solidFill>
              <a:schemeClr val="tx1"/>
            </a:solidFill>
          </a:ln>
        </p:spPr>
        <p:txBody>
          <a:bodyPr/>
          <a:lstStyle/>
          <a:p>
            <a:pPr>
              <a:lnSpc>
                <a:spcPct val="150000"/>
              </a:lnSpc>
              <a:defRPr/>
            </a:pPr>
            <a:r>
              <a:rPr lang="es-ES_tradnl" b="1" i="1">
                <a:solidFill>
                  <a:schemeClr val="tx2"/>
                </a:solidFill>
                <a:effectLst>
                  <a:outerShdw blurRad="38100" dist="38100" dir="2700000" algn="tl">
                    <a:srgbClr val="000000"/>
                  </a:outerShdw>
                </a:effectLst>
                <a:latin typeface="Arial" charset="0"/>
              </a:rPr>
              <a:t>Reducción de Costos.</a:t>
            </a:r>
            <a:r>
              <a:rPr lang="es-ES_tradnl" sz="2800" b="1" i="1">
                <a:solidFill>
                  <a:schemeClr val="tx2"/>
                </a:solidFill>
                <a:effectLst>
                  <a:outerShdw blurRad="38100" dist="38100" dir="2700000" algn="tl">
                    <a:srgbClr val="000000"/>
                  </a:outerShdw>
                </a:effectLst>
                <a:latin typeface="Arial" charset="0"/>
              </a:rPr>
              <a:t>  </a:t>
            </a:r>
          </a:p>
          <a:p>
            <a:pPr lvl="1">
              <a:lnSpc>
                <a:spcPct val="150000"/>
              </a:lnSpc>
              <a:defRPr/>
            </a:pPr>
            <a:r>
              <a:rPr lang="es-ES_tradnl" sz="2000" b="1" i="1">
                <a:solidFill>
                  <a:schemeClr val="tx2"/>
                </a:solidFill>
                <a:effectLst>
                  <a:outerShdw blurRad="38100" dist="38100" dir="2700000" algn="tl">
                    <a:srgbClr val="000000"/>
                  </a:outerShdw>
                </a:effectLst>
                <a:latin typeface="Arial" charset="0"/>
              </a:rPr>
              <a:t>Instalación y materiales</a:t>
            </a:r>
            <a:r>
              <a:rPr lang="es-ES_tradnl" sz="1800" b="1" i="1">
                <a:solidFill>
                  <a:schemeClr val="tx2"/>
                </a:solidFill>
                <a:effectLst>
                  <a:outerShdw blurRad="38100" dist="38100" dir="2700000" algn="tl">
                    <a:srgbClr val="000000"/>
                  </a:outerShdw>
                </a:effectLst>
                <a:latin typeface="Arial" charset="0"/>
              </a:rPr>
              <a:t> (Materiales Estándares).</a:t>
            </a:r>
          </a:p>
          <a:p>
            <a:pPr>
              <a:lnSpc>
                <a:spcPct val="150000"/>
              </a:lnSpc>
              <a:defRPr/>
            </a:pPr>
            <a:r>
              <a:rPr lang="es-ES_tradnl" sz="3600" b="1" i="1">
                <a:solidFill>
                  <a:schemeClr val="tx2"/>
                </a:solidFill>
                <a:effectLst>
                  <a:outerShdw blurRad="38100" dist="38100" dir="2700000" algn="tl">
                    <a:srgbClr val="000000"/>
                  </a:outerShdw>
                </a:effectLst>
                <a:latin typeface="Arial" charset="0"/>
              </a:rPr>
              <a:t>Reducción de Espacio</a:t>
            </a:r>
            <a:r>
              <a:rPr lang="es-ES_tradnl" sz="2800" b="1" i="1">
                <a:solidFill>
                  <a:schemeClr val="tx2"/>
                </a:solidFill>
                <a:effectLst>
                  <a:outerShdw blurRad="38100" dist="38100" dir="2700000" algn="tl">
                    <a:srgbClr val="000000"/>
                  </a:outerShdw>
                </a:effectLst>
                <a:latin typeface="Arial" charset="0"/>
              </a:rPr>
              <a:t> </a:t>
            </a:r>
            <a:r>
              <a:rPr lang="es-ES_tradnl" sz="2000" b="1" i="1">
                <a:solidFill>
                  <a:schemeClr val="tx2"/>
                </a:solidFill>
                <a:effectLst>
                  <a:outerShdw blurRad="38100" dist="38100" dir="2700000" algn="tl">
                    <a:srgbClr val="000000"/>
                  </a:outerShdw>
                </a:effectLst>
                <a:latin typeface="Arial" charset="0"/>
              </a:rPr>
              <a:t>(Ductos y Montantes)</a:t>
            </a:r>
          </a:p>
          <a:p>
            <a:pPr>
              <a:lnSpc>
                <a:spcPct val="150000"/>
              </a:lnSpc>
              <a:defRPr/>
            </a:pPr>
            <a:r>
              <a:rPr lang="es-ES_tradnl" sz="3600" b="1" i="1">
                <a:solidFill>
                  <a:schemeClr val="tx2"/>
                </a:solidFill>
                <a:effectLst>
                  <a:outerShdw blurRad="38100" dist="38100" dir="2700000" algn="tl">
                    <a:srgbClr val="000000"/>
                  </a:outerShdw>
                </a:effectLst>
                <a:latin typeface="Arial" charset="0"/>
              </a:rPr>
              <a:t>Reducción de Gastos.</a:t>
            </a:r>
            <a:r>
              <a:rPr lang="es-ES_tradnl" sz="2800" b="1" i="1">
                <a:solidFill>
                  <a:schemeClr val="tx2"/>
                </a:solidFill>
                <a:effectLst>
                  <a:outerShdw blurRad="38100" dist="38100" dir="2700000" algn="tl">
                    <a:srgbClr val="000000"/>
                  </a:outerShdw>
                </a:effectLst>
                <a:latin typeface="Arial" charset="0"/>
              </a:rPr>
              <a:t> </a:t>
            </a:r>
          </a:p>
          <a:p>
            <a:pPr lvl="4">
              <a:lnSpc>
                <a:spcPct val="150000"/>
              </a:lnSpc>
              <a:defRPr/>
            </a:pPr>
            <a:r>
              <a:rPr lang="es-ES_tradnl" sz="1800" b="1" i="1">
                <a:solidFill>
                  <a:schemeClr val="tx2"/>
                </a:solidFill>
                <a:effectLst>
                  <a:outerShdw blurRad="38100" dist="38100" dir="2700000" algn="tl">
                    <a:srgbClr val="000000"/>
                  </a:outerShdw>
                </a:effectLst>
                <a:latin typeface="Arial" charset="0"/>
              </a:rPr>
              <a:t>Adicionales</a:t>
            </a:r>
          </a:p>
          <a:p>
            <a:pPr lvl="4">
              <a:lnSpc>
                <a:spcPct val="150000"/>
              </a:lnSpc>
              <a:defRPr/>
            </a:pPr>
            <a:r>
              <a:rPr lang="es-ES_tradnl" sz="1800" b="1" i="1">
                <a:solidFill>
                  <a:schemeClr val="tx2"/>
                </a:solidFill>
                <a:effectLst>
                  <a:outerShdw blurRad="38100" dist="38100" dir="2700000" algn="tl">
                    <a:srgbClr val="000000"/>
                  </a:outerShdw>
                </a:effectLst>
                <a:latin typeface="Arial" charset="0"/>
              </a:rPr>
              <a:t>Cambios </a:t>
            </a:r>
          </a:p>
          <a:p>
            <a:pPr lvl="4">
              <a:lnSpc>
                <a:spcPct val="150000"/>
              </a:lnSpc>
              <a:defRPr/>
            </a:pPr>
            <a:r>
              <a:rPr lang="es-ES_tradnl" sz="1800" b="1" i="1">
                <a:solidFill>
                  <a:schemeClr val="tx2"/>
                </a:solidFill>
                <a:effectLst>
                  <a:outerShdw blurRad="38100" dist="38100" dir="2700000" algn="tl">
                    <a:srgbClr val="000000"/>
                  </a:outerShdw>
                </a:effectLst>
                <a:latin typeface="Arial" charset="0"/>
              </a:rPr>
              <a:t>Administración </a:t>
            </a:r>
          </a:p>
          <a:p>
            <a:pPr lvl="4">
              <a:lnSpc>
                <a:spcPct val="150000"/>
              </a:lnSpc>
              <a:defRPr/>
            </a:pPr>
            <a:r>
              <a:rPr lang="es-ES_tradnl" sz="1800" b="1" i="1">
                <a:solidFill>
                  <a:schemeClr val="tx2"/>
                </a:solidFill>
                <a:effectLst>
                  <a:outerShdw blurRad="38100" dist="38100" dir="2700000" algn="tl">
                    <a:srgbClr val="000000"/>
                  </a:outerShdw>
                </a:effectLst>
                <a:latin typeface="Arial" charset="0"/>
              </a:rPr>
              <a:t>Mantenimiento</a:t>
            </a:r>
          </a:p>
          <a:p>
            <a:pPr>
              <a:lnSpc>
                <a:spcPct val="150000"/>
              </a:lnSpc>
              <a:defRPr/>
            </a:pPr>
            <a:endParaRPr lang="es-ES_tradnl" sz="2400" b="1" i="1">
              <a:solidFill>
                <a:schemeClr val="tx2"/>
              </a:solidFill>
              <a:effectLst>
                <a:outerShdw blurRad="38100" dist="38100" dir="2700000" algn="tl">
                  <a:srgbClr val="000000"/>
                </a:outerShdw>
              </a:effectLst>
              <a:latin typeface="Arial" charset="0"/>
            </a:endParaRPr>
          </a:p>
          <a:p>
            <a:pPr>
              <a:defRPr/>
            </a:pPr>
            <a:endParaRPr lang="es-ES_tradnl" sz="2400" b="1" i="1">
              <a:solidFill>
                <a:schemeClr val="tx2"/>
              </a:solidFill>
              <a:effectLst>
                <a:outerShdw blurRad="38100" dist="38100" dir="2700000" algn="tl">
                  <a:srgbClr val="000000"/>
                </a:outerShdw>
              </a:effectLst>
              <a:latin typeface="Arial"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95</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96641"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4.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5.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6.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7.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8.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3465</TotalTime>
  <Words>6149</Words>
  <Application>Microsoft Office PowerPoint</Application>
  <PresentationFormat>Carta (216 x 279 mm)</PresentationFormat>
  <Paragraphs>740</Paragraphs>
  <Slides>95</Slides>
  <Notes>89</Notes>
  <HiddenSlides>3</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2</vt:i4>
      </vt:variant>
      <vt:variant>
        <vt:lpstr>Títulos de diapositiva</vt:lpstr>
      </vt:variant>
      <vt:variant>
        <vt:i4>95</vt:i4>
      </vt:variant>
    </vt:vector>
  </HeadingPairs>
  <TitlesOfParts>
    <vt:vector size="108" baseType="lpstr">
      <vt:lpstr>Arial Unicode MS</vt:lpstr>
      <vt:lpstr>Arial</vt:lpstr>
      <vt:lpstr>Arial Rounded MT Bold</vt:lpstr>
      <vt:lpstr>Calibri</vt:lpstr>
      <vt:lpstr>Tahoma</vt:lpstr>
      <vt:lpstr>Times New Roman</vt:lpstr>
      <vt:lpstr>Verdana</vt:lpstr>
      <vt:lpstr>Verdana-Bold</vt:lpstr>
      <vt:lpstr>Wingdings</vt:lpstr>
      <vt:lpstr>Wingdings 3</vt:lpstr>
      <vt:lpstr>Impulso</vt:lpstr>
      <vt:lpstr>Imagen de mapa de bits</vt:lpstr>
      <vt:lpstr>Diapositiva</vt:lpstr>
      <vt:lpstr>Tecnología de Redes 2634 Introducción a las Comunicaciones 0013</vt:lpstr>
      <vt:lpstr>Tecnología de Redes 2634 Introducción a las Comunicaciones 0013</vt:lpstr>
      <vt:lpstr>Tecnología de Redes 2634 Introducción a las Comunicaciones 0013</vt:lpstr>
      <vt:lpstr>Cableado</vt:lpstr>
      <vt:lpstr>Medios Físicos de Transmisión</vt:lpstr>
      <vt:lpstr>Medios Físicos de Transmisión Terminología</vt:lpstr>
      <vt:lpstr> Trenzado/Coaxial </vt:lpstr>
      <vt:lpstr>Patch Cord</vt:lpstr>
      <vt:lpstr>Fibra Óptica </vt:lpstr>
      <vt:lpstr>Fibra Óptica </vt:lpstr>
      <vt:lpstr>CANALES DE TRANSMISION VENTAJAS DE LAS FIBRAS OPTICAS</vt:lpstr>
      <vt:lpstr>Fibra Óptica Tipos </vt:lpstr>
      <vt:lpstr>Fibra Óptica Tipos y Usos</vt:lpstr>
      <vt:lpstr>Fibra Óptica Tipos y Usos</vt:lpstr>
      <vt:lpstr>Medios Físicos de Transmisión</vt:lpstr>
      <vt:lpstr>Radiocomunicaciones</vt:lpstr>
      <vt:lpstr>Propagación de Ondas de Radio</vt:lpstr>
      <vt:lpstr>Espectro de Radiofrecuencias</vt:lpstr>
      <vt:lpstr>Medios Físicos de Transmisión Microondas</vt:lpstr>
      <vt:lpstr>Medios Físicos de Transmisión Microondas</vt:lpstr>
      <vt:lpstr>Medios Físicos de Transmisión Microondas</vt:lpstr>
      <vt:lpstr>Medios Físicos de Transmisión Microondas</vt:lpstr>
      <vt:lpstr>Medios Físicos de Transmisión Microondas</vt:lpstr>
      <vt:lpstr>Presentación de PowerPoint</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Satélites</vt:lpstr>
      <vt:lpstr>Medios Físicos de Transmisión Satélites</vt:lpstr>
      <vt:lpstr>Satélites</vt:lpstr>
      <vt:lpstr>Medios Físicos de Transmisión Satélite Orbital</vt:lpstr>
      <vt:lpstr>Satélites</vt:lpstr>
      <vt:lpstr>Medios Físicos de Transmisión Satélite geoestacionario</vt:lpstr>
      <vt:lpstr>Medios Físicos de Transmisión Satélite geoestacionario</vt:lpstr>
      <vt:lpstr>Presentación de PowerPoint</vt:lpstr>
      <vt:lpstr>Presentación de PowerPoint</vt:lpstr>
      <vt:lpstr>Medios Físicos de Transmisión Satélite geoestacionario</vt:lpstr>
      <vt:lpstr>BANDAS DE FRECUENCIAS </vt:lpstr>
      <vt:lpstr>BANDAS Y FRECUENCIAS ASIGNADAS</vt:lpstr>
      <vt:lpstr>Medios Físicos de Transmisión Satélite geoestacionario</vt:lpstr>
      <vt:lpstr>Medios Físicos de Transmisión VSAT – Very Small Aperture Terminals </vt:lpstr>
      <vt:lpstr>PERTUBACIONES DE LA SEÑAL</vt:lpstr>
      <vt:lpstr>Organismos de Normalización</vt:lpstr>
      <vt:lpstr>ESPECIFICACIONES  IEEE 802.3 </vt:lpstr>
      <vt:lpstr>ESPECIFICACIONES  IEEE 802.3  - ALTERNATIVAS</vt:lpstr>
      <vt:lpstr>ESPECIFICACIONES  IEEE 802.3 A 10 MBPS</vt:lpstr>
      <vt:lpstr>ESPECIFICACIONES  IEEE 802.3 A 100 MBPS Fast Ethernet</vt:lpstr>
      <vt:lpstr>ESPECIFICACIONES  GIGABIT A 1000 MBPS  GIGABIT Ethernet</vt:lpstr>
      <vt:lpstr>ESPECIFICACIONES  IEEE 802.11 Wirless</vt:lpstr>
      <vt:lpstr>ESPECIFICACIONES  IEEE  802.3af </vt:lpstr>
      <vt:lpstr>ESPECIFICACIONES  IEEE  802.3af </vt:lpstr>
      <vt:lpstr>Tecnologías Ethernet</vt:lpstr>
      <vt:lpstr>CABLEADO ESTRUCTURADO</vt:lpstr>
      <vt:lpstr>CABLEADO ESTRUCTURADO</vt:lpstr>
      <vt:lpstr>CABLEADO ESTRUCTURADO</vt:lpstr>
      <vt:lpstr>POR QUE  SURGE EL CABLEADO ESTRUCTURADO ?</vt:lpstr>
      <vt:lpstr>TIA 942</vt:lpstr>
      <vt:lpstr>ANSI/EIA/TIA 568</vt:lpstr>
      <vt:lpstr>NORMAS RELACIONADAS</vt:lpstr>
      <vt:lpstr>NORMAS RELACIONADAS</vt:lpstr>
      <vt:lpstr>SISTEMA DE CABLEADO   ESTRUCTURA</vt:lpstr>
      <vt:lpstr>CABLEADO HORIZONTAL</vt:lpstr>
      <vt:lpstr>CABLEADO HORIZONTAL</vt:lpstr>
      <vt:lpstr>CABLEADO HORIZONTAL PARES TRENZADOS (EIA 568A)</vt:lpstr>
      <vt:lpstr>CABLEADO HORIZONTAL PARES TRENZADOS (EIA 568A)</vt:lpstr>
      <vt:lpstr>Definiciones varias</vt:lpstr>
      <vt:lpstr>CABLEADO HORIZONTAL Parámetros </vt:lpstr>
      <vt:lpstr>CABLEADO HORIZONTAL Parámetros P/Categoría</vt:lpstr>
      <vt:lpstr>CABLEADO VERTICAL  ( BACKBONE )</vt:lpstr>
      <vt:lpstr>Distancias ( BACKBONE )</vt:lpstr>
      <vt:lpstr> Closet de Comunicaciones</vt:lpstr>
      <vt:lpstr>Closet de Comunicaciones - Montante</vt:lpstr>
      <vt:lpstr>Closet de Comunicaciones</vt:lpstr>
      <vt:lpstr>Sala de Equipos</vt:lpstr>
      <vt:lpstr>Sala de Equipos</vt:lpstr>
      <vt:lpstr>Entrada de Servicios </vt:lpstr>
      <vt:lpstr>Áreas de Trabajo</vt:lpstr>
      <vt:lpstr>Áreas de Trabajo</vt:lpstr>
      <vt:lpstr>Áreas de Trabajo - Pentascanner</vt:lpstr>
      <vt:lpstr>Sistema de puesta a tierra y puenteado</vt:lpstr>
      <vt:lpstr>Sistema de puesta a tierra y puenteado</vt:lpstr>
      <vt:lpstr>Administración del sistema de cableado</vt:lpstr>
      <vt:lpstr>Cableado Ethernet</vt:lpstr>
      <vt:lpstr>ASIGNACION DE PARES EN CONECTORES RJ45 </vt:lpstr>
      <vt:lpstr>Conexión Grupo de Trabajo Dos PCS – PINOUT – Cable Multipar</vt:lpstr>
      <vt:lpstr>Conexión Grupo de Trabajo Dos PCS – PINOUT – Cable Multipar</vt:lpstr>
      <vt:lpstr>PATCH PANEL </vt:lpstr>
      <vt:lpstr>PATCH PANEL (Fibra Óptica)</vt:lpstr>
      <vt:lpstr>Tranceivers SFP  (Small Form-Factor Plug-in)</vt:lpstr>
      <vt:lpstr>Tranceivers SFP  (Small Form-Factor Plug-in)</vt:lpstr>
      <vt:lpstr>Conclusión  Características de CE</vt:lpstr>
      <vt:lpstr>Conclusión – Ventajas de CE</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dc:creator>
  <dc:description>Actualizada al 12/12/2005_x000d_
REDES DE COMPUTADORAS_x000d_
CLASIFICACIÓN, CONCEPTOS_x000d_
TOPOLOGIAS, VLAN , VPN _x000d_
INTERNET</dc:description>
  <cp:lastModifiedBy>Pablo Lena</cp:lastModifiedBy>
  <cp:revision>354</cp:revision>
  <dcterms:created xsi:type="dcterms:W3CDTF">2000-05-04T00:32:53Z</dcterms:created>
  <dcterms:modified xsi:type="dcterms:W3CDTF">2017-04-28T13:00:50Z</dcterms:modified>
  <cp:category>Transparencias de Clase</cp:category>
</cp:coreProperties>
</file>